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6858000" type="screen4x3"/>
  <p:notesSz cx="7104063" cy="10234613"/>
  <p:embeddedFontLst>
    <p:embeddedFont>
      <p:font typeface="Calibri" panose="020F0502020204030204" pitchFamily="34" charset="0"/>
      <p:regular r:id="rId22"/>
      <p:bold r:id="rId23"/>
      <p:italic r:id="rId24"/>
      <p:boldItalic r:id="rId25"/>
    </p:embeddedFont>
    <p:embeddedFont>
      <p:font typeface="Constantia" panose="02030602050306030303" pitchFamily="18"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hHPWvyNGYBTkdmF/DRbySQdXHt7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38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customschemas.google.com/relationships/presentationmetadata" Target="meta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78427" cy="511731"/>
          </a:xfrm>
          <a:prstGeom prst="rect">
            <a:avLst/>
          </a:prstGeom>
          <a:noFill/>
          <a:ln>
            <a:noFill/>
          </a:ln>
        </p:spPr>
        <p:txBody>
          <a:bodyPr spcFirstLastPara="1" wrap="square" lIns="94775" tIns="47375" rIns="94775" bIns="473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3" y="0"/>
            <a:ext cx="3078427" cy="511731"/>
          </a:xfrm>
          <a:prstGeom prst="rect">
            <a:avLst/>
          </a:prstGeom>
          <a:noFill/>
          <a:ln>
            <a:noFill/>
          </a:ln>
        </p:spPr>
        <p:txBody>
          <a:bodyPr spcFirstLastPara="1" wrap="square" lIns="94775" tIns="47375" rIns="94775" bIns="473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861442"/>
            <a:ext cx="5683250" cy="4605576"/>
          </a:xfrm>
          <a:prstGeom prst="rect">
            <a:avLst/>
          </a:prstGeom>
          <a:noFill/>
          <a:ln>
            <a:noFill/>
          </a:ln>
        </p:spPr>
        <p:txBody>
          <a:bodyPr spcFirstLastPara="1" wrap="square" lIns="94775" tIns="47375" rIns="94775" bIns="47375"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721106"/>
            <a:ext cx="3078427" cy="511731"/>
          </a:xfrm>
          <a:prstGeom prst="rect">
            <a:avLst/>
          </a:prstGeom>
          <a:noFill/>
          <a:ln>
            <a:noFill/>
          </a:ln>
        </p:spPr>
        <p:txBody>
          <a:bodyPr spcFirstLastPara="1" wrap="square" lIns="94775" tIns="47375" rIns="94775" bIns="473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3" y="9721106"/>
            <a:ext cx="3078427" cy="511731"/>
          </a:xfrm>
          <a:prstGeom prst="rect">
            <a:avLst/>
          </a:prstGeom>
          <a:noFill/>
          <a:ln>
            <a:noFill/>
          </a:ln>
        </p:spPr>
        <p:txBody>
          <a:bodyPr spcFirstLastPara="1" wrap="square" lIns="94775" tIns="47375" rIns="94775" bIns="473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710407" y="4861442"/>
            <a:ext cx="5683250" cy="4605576"/>
          </a:xfrm>
          <a:prstGeom prst="rect">
            <a:avLst/>
          </a:prstGeom>
          <a:noFill/>
          <a:ln>
            <a:noFill/>
          </a:ln>
        </p:spPr>
        <p:txBody>
          <a:bodyPr spcFirstLastPara="1" wrap="square" lIns="94775" tIns="47375" rIns="94775" bIns="47375" anchor="t" anchorCtr="0">
            <a:noAutofit/>
          </a:bodyPr>
          <a:lstStyle/>
          <a:p>
            <a:pPr marL="0" lvl="0" indent="0" algn="l" rtl="0">
              <a:lnSpc>
                <a:spcPct val="100000"/>
              </a:lnSpc>
              <a:spcBef>
                <a:spcPts val="0"/>
              </a:spcBef>
              <a:spcAft>
                <a:spcPts val="0"/>
              </a:spcAft>
              <a:buSzPts val="1400"/>
              <a:buNone/>
            </a:pPr>
            <a:endParaRPr/>
          </a:p>
        </p:txBody>
      </p:sp>
      <p:sp>
        <p:nvSpPr>
          <p:cNvPr id="112" name="Google Shape;112;p1: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4:notes"/>
          <p:cNvSpPr txBox="1">
            <a:spLocks noGrp="1"/>
          </p:cNvSpPr>
          <p:nvPr>
            <p:ph type="body" idx="1"/>
          </p:nvPr>
        </p:nvSpPr>
        <p:spPr>
          <a:xfrm>
            <a:off x="710407" y="4861442"/>
            <a:ext cx="5683250" cy="4605576"/>
          </a:xfrm>
          <a:prstGeom prst="rect">
            <a:avLst/>
          </a:prstGeom>
          <a:noFill/>
          <a:ln>
            <a:noFill/>
          </a:ln>
        </p:spPr>
        <p:txBody>
          <a:bodyPr spcFirstLastPara="1" wrap="square" lIns="94775" tIns="47375" rIns="94775" bIns="47375" anchor="t" anchorCtr="0">
            <a:noAutofit/>
          </a:bodyPr>
          <a:lstStyle/>
          <a:p>
            <a:pPr marL="0" lvl="0" indent="0" algn="l" rtl="0">
              <a:lnSpc>
                <a:spcPct val="100000"/>
              </a:lnSpc>
              <a:spcBef>
                <a:spcPts val="0"/>
              </a:spcBef>
              <a:spcAft>
                <a:spcPts val="0"/>
              </a:spcAft>
              <a:buSzPts val="1400"/>
              <a:buNone/>
            </a:pPr>
            <a:endParaRPr/>
          </a:p>
        </p:txBody>
      </p:sp>
      <p:sp>
        <p:nvSpPr>
          <p:cNvPr id="188" name="Google Shape;188;p14: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5:notes"/>
          <p:cNvSpPr txBox="1">
            <a:spLocks noGrp="1"/>
          </p:cNvSpPr>
          <p:nvPr>
            <p:ph type="body" idx="1"/>
          </p:nvPr>
        </p:nvSpPr>
        <p:spPr>
          <a:xfrm>
            <a:off x="710407" y="4861442"/>
            <a:ext cx="5683250" cy="4605576"/>
          </a:xfrm>
          <a:prstGeom prst="rect">
            <a:avLst/>
          </a:prstGeom>
          <a:noFill/>
          <a:ln>
            <a:noFill/>
          </a:ln>
        </p:spPr>
        <p:txBody>
          <a:bodyPr spcFirstLastPara="1" wrap="square" lIns="94775" tIns="47375" rIns="94775" bIns="47375" anchor="t" anchorCtr="0">
            <a:noAutofit/>
          </a:bodyPr>
          <a:lstStyle/>
          <a:p>
            <a:pPr marL="0" lvl="0" indent="0" algn="l" rtl="0">
              <a:lnSpc>
                <a:spcPct val="100000"/>
              </a:lnSpc>
              <a:spcBef>
                <a:spcPts val="0"/>
              </a:spcBef>
              <a:spcAft>
                <a:spcPts val="0"/>
              </a:spcAft>
              <a:buSzPts val="1400"/>
              <a:buNone/>
            </a:pPr>
            <a:endParaRPr/>
          </a:p>
        </p:txBody>
      </p:sp>
      <p:sp>
        <p:nvSpPr>
          <p:cNvPr id="194" name="Google Shape;194;p15: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6:notes"/>
          <p:cNvSpPr txBox="1">
            <a:spLocks noGrp="1"/>
          </p:cNvSpPr>
          <p:nvPr>
            <p:ph type="body" idx="1"/>
          </p:nvPr>
        </p:nvSpPr>
        <p:spPr>
          <a:xfrm>
            <a:off x="710407" y="4861442"/>
            <a:ext cx="5683250" cy="4605576"/>
          </a:xfrm>
          <a:prstGeom prst="rect">
            <a:avLst/>
          </a:prstGeom>
          <a:noFill/>
          <a:ln>
            <a:noFill/>
          </a:ln>
        </p:spPr>
        <p:txBody>
          <a:bodyPr spcFirstLastPara="1" wrap="square" lIns="94775" tIns="47375" rIns="94775" bIns="47375" anchor="t" anchorCtr="0">
            <a:noAutofit/>
          </a:bodyPr>
          <a:lstStyle/>
          <a:p>
            <a:pPr marL="0" lvl="0" indent="0" algn="l" rtl="0">
              <a:lnSpc>
                <a:spcPct val="100000"/>
              </a:lnSpc>
              <a:spcBef>
                <a:spcPts val="0"/>
              </a:spcBef>
              <a:spcAft>
                <a:spcPts val="0"/>
              </a:spcAft>
              <a:buSzPts val="1400"/>
              <a:buNone/>
            </a:pPr>
            <a:endParaRPr/>
          </a:p>
        </p:txBody>
      </p:sp>
      <p:sp>
        <p:nvSpPr>
          <p:cNvPr id="200" name="Google Shape;200;p16: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d1b92843c4_0_0: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d1b92843c4_0_0:notes"/>
          <p:cNvSpPr txBox="1">
            <a:spLocks noGrp="1"/>
          </p:cNvSpPr>
          <p:nvPr>
            <p:ph type="body" idx="1"/>
          </p:nvPr>
        </p:nvSpPr>
        <p:spPr>
          <a:xfrm>
            <a:off x="710407" y="4861442"/>
            <a:ext cx="5683200" cy="4605600"/>
          </a:xfrm>
          <a:prstGeom prst="rect">
            <a:avLst/>
          </a:prstGeom>
        </p:spPr>
        <p:txBody>
          <a:bodyPr spcFirstLastPara="1" wrap="square" lIns="94775" tIns="47375" rIns="94775" bIns="47375" anchor="t" anchorCtr="0">
            <a:noAutofit/>
          </a:bodyPr>
          <a:lstStyle/>
          <a:p>
            <a:pPr marL="0" lvl="0" indent="0" algn="l" rtl="0">
              <a:spcBef>
                <a:spcPts val="0"/>
              </a:spcBef>
              <a:spcAft>
                <a:spcPts val="0"/>
              </a:spcAft>
              <a:buNone/>
            </a:pPr>
            <a:endParaRPr/>
          </a:p>
        </p:txBody>
      </p:sp>
      <p:sp>
        <p:nvSpPr>
          <p:cNvPr id="209" name="Google Shape;209;g2d1b92843c4_0_0:notes"/>
          <p:cNvSpPr txBox="1">
            <a:spLocks noGrp="1"/>
          </p:cNvSpPr>
          <p:nvPr>
            <p:ph type="sldNum" idx="12"/>
          </p:nvPr>
        </p:nvSpPr>
        <p:spPr>
          <a:xfrm>
            <a:off x="4023993" y="9721106"/>
            <a:ext cx="3078300" cy="511800"/>
          </a:xfrm>
          <a:prstGeom prst="rect">
            <a:avLst/>
          </a:prstGeom>
        </p:spPr>
        <p:txBody>
          <a:bodyPr spcFirstLastPara="1" wrap="square" lIns="94775" tIns="47375" rIns="94775" bIns="473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7:notes"/>
          <p:cNvSpPr txBox="1">
            <a:spLocks noGrp="1"/>
          </p:cNvSpPr>
          <p:nvPr>
            <p:ph type="body" idx="1"/>
          </p:nvPr>
        </p:nvSpPr>
        <p:spPr>
          <a:xfrm>
            <a:off x="710407" y="4861442"/>
            <a:ext cx="5683250" cy="4605576"/>
          </a:xfrm>
          <a:prstGeom prst="rect">
            <a:avLst/>
          </a:prstGeom>
          <a:noFill/>
          <a:ln>
            <a:noFill/>
          </a:ln>
        </p:spPr>
        <p:txBody>
          <a:bodyPr spcFirstLastPara="1" wrap="square" lIns="94775" tIns="47375" rIns="94775" bIns="47375" anchor="t" anchorCtr="0">
            <a:noAutofit/>
          </a:bodyPr>
          <a:lstStyle/>
          <a:p>
            <a:pPr marL="0" lvl="0" indent="0" algn="l" rtl="0">
              <a:lnSpc>
                <a:spcPct val="100000"/>
              </a:lnSpc>
              <a:spcBef>
                <a:spcPts val="0"/>
              </a:spcBef>
              <a:spcAft>
                <a:spcPts val="0"/>
              </a:spcAft>
              <a:buSzPts val="1400"/>
              <a:buNone/>
            </a:pPr>
            <a:endParaRPr/>
          </a:p>
        </p:txBody>
      </p:sp>
      <p:sp>
        <p:nvSpPr>
          <p:cNvPr id="216" name="Google Shape;216;p17: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8:notes"/>
          <p:cNvSpPr txBox="1">
            <a:spLocks noGrp="1"/>
          </p:cNvSpPr>
          <p:nvPr>
            <p:ph type="body" idx="1"/>
          </p:nvPr>
        </p:nvSpPr>
        <p:spPr>
          <a:xfrm>
            <a:off x="710407" y="4861442"/>
            <a:ext cx="5683250" cy="4605576"/>
          </a:xfrm>
          <a:prstGeom prst="rect">
            <a:avLst/>
          </a:prstGeom>
          <a:noFill/>
          <a:ln>
            <a:noFill/>
          </a:ln>
        </p:spPr>
        <p:txBody>
          <a:bodyPr spcFirstLastPara="1" wrap="square" lIns="94775" tIns="47375" rIns="94775" bIns="47375" anchor="t" anchorCtr="0">
            <a:noAutofit/>
          </a:bodyPr>
          <a:lstStyle/>
          <a:p>
            <a:pPr marL="0" lvl="0" indent="0" algn="l" rtl="0">
              <a:lnSpc>
                <a:spcPct val="100000"/>
              </a:lnSpc>
              <a:spcBef>
                <a:spcPts val="0"/>
              </a:spcBef>
              <a:spcAft>
                <a:spcPts val="0"/>
              </a:spcAft>
              <a:buSzPts val="1400"/>
              <a:buNone/>
            </a:pPr>
            <a:endParaRPr/>
          </a:p>
        </p:txBody>
      </p:sp>
      <p:sp>
        <p:nvSpPr>
          <p:cNvPr id="222" name="Google Shape;222;p18: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9:notes"/>
          <p:cNvSpPr txBox="1">
            <a:spLocks noGrp="1"/>
          </p:cNvSpPr>
          <p:nvPr>
            <p:ph type="body" idx="1"/>
          </p:nvPr>
        </p:nvSpPr>
        <p:spPr>
          <a:xfrm>
            <a:off x="710407" y="4861442"/>
            <a:ext cx="5683250" cy="4605576"/>
          </a:xfrm>
          <a:prstGeom prst="rect">
            <a:avLst/>
          </a:prstGeom>
          <a:noFill/>
          <a:ln>
            <a:noFill/>
          </a:ln>
        </p:spPr>
        <p:txBody>
          <a:bodyPr spcFirstLastPara="1" wrap="square" lIns="94775" tIns="47375" rIns="94775" bIns="47375" anchor="t" anchorCtr="0">
            <a:noAutofit/>
          </a:bodyPr>
          <a:lstStyle/>
          <a:p>
            <a:pPr marL="0" lvl="0" indent="0" algn="l" rtl="0">
              <a:lnSpc>
                <a:spcPct val="100000"/>
              </a:lnSpc>
              <a:spcBef>
                <a:spcPts val="0"/>
              </a:spcBef>
              <a:spcAft>
                <a:spcPts val="0"/>
              </a:spcAft>
              <a:buSzPts val="1400"/>
              <a:buNone/>
            </a:pPr>
            <a:endParaRPr/>
          </a:p>
        </p:txBody>
      </p:sp>
      <p:sp>
        <p:nvSpPr>
          <p:cNvPr id="228" name="Google Shape;228;p19: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0:notes"/>
          <p:cNvSpPr txBox="1">
            <a:spLocks noGrp="1"/>
          </p:cNvSpPr>
          <p:nvPr>
            <p:ph type="body" idx="1"/>
          </p:nvPr>
        </p:nvSpPr>
        <p:spPr>
          <a:xfrm>
            <a:off x="710407" y="4861442"/>
            <a:ext cx="5683250" cy="4605576"/>
          </a:xfrm>
          <a:prstGeom prst="rect">
            <a:avLst/>
          </a:prstGeom>
          <a:noFill/>
          <a:ln>
            <a:noFill/>
          </a:ln>
        </p:spPr>
        <p:txBody>
          <a:bodyPr spcFirstLastPara="1" wrap="square" lIns="94775" tIns="47375" rIns="94775" bIns="47375" anchor="t" anchorCtr="0">
            <a:noAutofit/>
          </a:bodyPr>
          <a:lstStyle/>
          <a:p>
            <a:pPr marL="0" lvl="0" indent="0" algn="l" rtl="0">
              <a:lnSpc>
                <a:spcPct val="100000"/>
              </a:lnSpc>
              <a:spcBef>
                <a:spcPts val="0"/>
              </a:spcBef>
              <a:spcAft>
                <a:spcPts val="0"/>
              </a:spcAft>
              <a:buSzPts val="1400"/>
              <a:buNone/>
            </a:pPr>
            <a:endParaRPr/>
          </a:p>
        </p:txBody>
      </p:sp>
      <p:sp>
        <p:nvSpPr>
          <p:cNvPr id="234" name="Google Shape;234;p20: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1:notes"/>
          <p:cNvSpPr txBox="1">
            <a:spLocks noGrp="1"/>
          </p:cNvSpPr>
          <p:nvPr>
            <p:ph type="body" idx="1"/>
          </p:nvPr>
        </p:nvSpPr>
        <p:spPr>
          <a:xfrm>
            <a:off x="710407" y="4861442"/>
            <a:ext cx="5683250" cy="4605576"/>
          </a:xfrm>
          <a:prstGeom prst="rect">
            <a:avLst/>
          </a:prstGeom>
          <a:noFill/>
          <a:ln>
            <a:noFill/>
          </a:ln>
        </p:spPr>
        <p:txBody>
          <a:bodyPr spcFirstLastPara="1" wrap="square" lIns="94775" tIns="47375" rIns="94775" bIns="47375" anchor="t" anchorCtr="0">
            <a:noAutofit/>
          </a:bodyPr>
          <a:lstStyle/>
          <a:p>
            <a:pPr marL="0" lvl="0" indent="0" algn="l" rtl="0">
              <a:lnSpc>
                <a:spcPct val="100000"/>
              </a:lnSpc>
              <a:spcBef>
                <a:spcPts val="0"/>
              </a:spcBef>
              <a:spcAft>
                <a:spcPts val="0"/>
              </a:spcAft>
              <a:buSzPts val="1400"/>
              <a:buNone/>
            </a:pPr>
            <a:endParaRPr/>
          </a:p>
        </p:txBody>
      </p:sp>
      <p:sp>
        <p:nvSpPr>
          <p:cNvPr id="240" name="Google Shape;240;p21: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sldNum" idx="12"/>
          </p:nvPr>
        </p:nvSpPr>
        <p:spPr>
          <a:xfrm>
            <a:off x="4023993" y="9721106"/>
            <a:ext cx="3078427" cy="511731"/>
          </a:xfrm>
          <a:prstGeom prst="rect">
            <a:avLst/>
          </a:prstGeom>
          <a:noFill/>
          <a:ln>
            <a:noFill/>
          </a:ln>
        </p:spPr>
        <p:txBody>
          <a:bodyPr spcFirstLastPara="1" wrap="square" lIns="94775" tIns="47375" rIns="94775" bIns="47375"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
        <p:nvSpPr>
          <p:cNvPr id="118" name="Google Shape;118;p3:notes"/>
          <p:cNvSpPr>
            <a:spLocks noGrp="1" noRot="1" noChangeAspect="1"/>
          </p:cNvSpPr>
          <p:nvPr>
            <p:ph type="sldImg" idx="2"/>
          </p:nvPr>
        </p:nvSpPr>
        <p:spPr>
          <a:xfrm>
            <a:off x="1428750" y="603250"/>
            <a:ext cx="3654425" cy="274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9" name="Google Shape;119;p3:notes"/>
          <p:cNvSpPr txBox="1">
            <a:spLocks noGrp="1"/>
          </p:cNvSpPr>
          <p:nvPr>
            <p:ph type="body" idx="1"/>
          </p:nvPr>
        </p:nvSpPr>
        <p:spPr>
          <a:xfrm>
            <a:off x="268876" y="3667377"/>
            <a:ext cx="6415809" cy="5799722"/>
          </a:xfrm>
          <a:prstGeom prst="rect">
            <a:avLst/>
          </a:prstGeom>
          <a:noFill/>
          <a:ln>
            <a:noFill/>
          </a:ln>
        </p:spPr>
        <p:txBody>
          <a:bodyPr spcFirstLastPara="1" wrap="square" lIns="94775" tIns="47375" rIns="94775" bIns="47375" anchor="t" anchorCtr="0">
            <a:normAutofit/>
          </a:bodyPr>
          <a:lstStyle/>
          <a:p>
            <a:pPr marL="0" lvl="0" indent="0" algn="l" rtl="0">
              <a:lnSpc>
                <a:spcPct val="100000"/>
              </a:lnSpc>
              <a:spcBef>
                <a:spcPts val="0"/>
              </a:spcBef>
              <a:spcAft>
                <a:spcPts val="0"/>
              </a:spcAft>
              <a:buSzPts val="1400"/>
              <a:buNone/>
            </a:pPr>
            <a:r>
              <a:rPr lang="en-GB"/>
              <a:t>Correct terminology should be introduced from YR onwards.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Children do not have a problem using phonic terminology (in fact they are often very proud of their ability to do so).  </a:t>
            </a:r>
            <a:endParaRPr/>
          </a:p>
          <a:p>
            <a:pPr marL="0" lvl="0" indent="0" algn="l" rtl="0">
              <a:lnSpc>
                <a:spcPct val="100000"/>
              </a:lnSpc>
              <a:spcBef>
                <a:spcPts val="0"/>
              </a:spcBef>
              <a:spcAft>
                <a:spcPts val="0"/>
              </a:spcAft>
              <a:buSzPts val="1400"/>
              <a:buNone/>
            </a:pPr>
            <a:r>
              <a:rPr lang="en-GB"/>
              <a:t>However, you are likely to meet resistance from some teachers who consider it ‘over the top’ and unnecessary to teach this vocabulary to children.  It is sometimes worth using a numeracy analogy with these staff:  we wouldn’t dream of teaching 3-D shapes to children and using the word ‘ball’ instead of ‘sphere’ or ‘box’ instead of cube/cuboid. </a:t>
            </a:r>
            <a:endParaRPr/>
          </a:p>
          <a:p>
            <a:pPr marL="0" lvl="0" indent="0" algn="l" rtl="0">
              <a:lnSpc>
                <a:spcPct val="100000"/>
              </a:lnSpc>
              <a:spcBef>
                <a:spcPts val="0"/>
              </a:spcBef>
              <a:spcAft>
                <a:spcPts val="0"/>
              </a:spcAft>
              <a:buSzPts val="1400"/>
              <a:buNone/>
            </a:pPr>
            <a:r>
              <a:rPr lang="en-GB"/>
              <a:t> The principle with phonic vocabulary is exactly the same – it’s just that we haven’t been used to using these words with children until relatively recently. </a:t>
            </a:r>
            <a:endParaRPr/>
          </a:p>
          <a:p>
            <a:pPr marL="0" lvl="0" indent="0" algn="l" rtl="0">
              <a:lnSpc>
                <a:spcPct val="100000"/>
              </a:lnSpc>
              <a:spcBef>
                <a:spcPts val="0"/>
              </a:spcBef>
              <a:spcAft>
                <a:spcPts val="0"/>
              </a:spcAft>
              <a:buSzPts val="1400"/>
              <a:buNone/>
            </a:pPr>
            <a:r>
              <a:rPr lang="en-GB"/>
              <a:t>Using phonic terminology from the outset ensures accuracy and promotes shared understanding between practitioners  and practitioners and children.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sldNum" idx="12"/>
          </p:nvPr>
        </p:nvSpPr>
        <p:spPr>
          <a:xfrm>
            <a:off x="4023993" y="9721106"/>
            <a:ext cx="3078427" cy="511731"/>
          </a:xfrm>
          <a:prstGeom prst="rect">
            <a:avLst/>
          </a:prstGeom>
          <a:noFill/>
          <a:ln>
            <a:noFill/>
          </a:ln>
        </p:spPr>
        <p:txBody>
          <a:bodyPr spcFirstLastPara="1" wrap="square" lIns="94775" tIns="47375" rIns="94775" bIns="47375"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
        <p:nvSpPr>
          <p:cNvPr id="126" name="Google Shape;126;p4:notes"/>
          <p:cNvSpPr>
            <a:spLocks noGrp="1" noRot="1" noChangeAspect="1"/>
          </p:cNvSpPr>
          <p:nvPr>
            <p:ph type="sldImg" idx="2"/>
          </p:nvPr>
        </p:nvSpPr>
        <p:spPr>
          <a:xfrm>
            <a:off x="1428750" y="603250"/>
            <a:ext cx="3654425" cy="274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7" name="Google Shape;127;p4:notes"/>
          <p:cNvSpPr txBox="1">
            <a:spLocks noGrp="1"/>
          </p:cNvSpPr>
          <p:nvPr>
            <p:ph type="body" idx="1"/>
          </p:nvPr>
        </p:nvSpPr>
        <p:spPr>
          <a:xfrm>
            <a:off x="268876" y="3667377"/>
            <a:ext cx="6415809" cy="5799722"/>
          </a:xfrm>
          <a:prstGeom prst="rect">
            <a:avLst/>
          </a:prstGeom>
          <a:noFill/>
          <a:ln>
            <a:noFill/>
          </a:ln>
        </p:spPr>
        <p:txBody>
          <a:bodyPr spcFirstLastPara="1" wrap="square" lIns="94775" tIns="47375" rIns="94775" bIns="47375" anchor="t" anchorCtr="0">
            <a:normAutofit/>
          </a:bodyPr>
          <a:lstStyle/>
          <a:p>
            <a:pPr marL="0" lvl="0" indent="0" algn="l" rtl="0">
              <a:lnSpc>
                <a:spcPct val="100000"/>
              </a:lnSpc>
              <a:spcBef>
                <a:spcPts val="0"/>
              </a:spcBef>
              <a:spcAft>
                <a:spcPts val="0"/>
              </a:spcAft>
              <a:buSzPts val="1400"/>
              <a:buNone/>
            </a:pPr>
            <a:r>
              <a:rPr lang="en-GB"/>
              <a:t>Correct terminology should be introduced from YR onwards.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Children do not have a problem using phonic terminology (in fact they are often very proud of their ability to do so).  </a:t>
            </a:r>
            <a:endParaRPr/>
          </a:p>
          <a:p>
            <a:pPr marL="0" lvl="0" indent="0" algn="l" rtl="0">
              <a:lnSpc>
                <a:spcPct val="100000"/>
              </a:lnSpc>
              <a:spcBef>
                <a:spcPts val="0"/>
              </a:spcBef>
              <a:spcAft>
                <a:spcPts val="0"/>
              </a:spcAft>
              <a:buSzPts val="1400"/>
              <a:buNone/>
            </a:pPr>
            <a:r>
              <a:rPr lang="en-GB"/>
              <a:t>However, you are likely to meet resistance from some teachers who consider it ‘over the top’ and unnecessary to teach this vocabulary to children.  It is sometimes worth using a numeracy analogy with these staff:  we wouldn’t dream of teaching 3-D shapes to children and using the word ‘ball’ instead of ‘sphere’ or ‘box’ instead of cube/cuboid. </a:t>
            </a:r>
            <a:endParaRPr/>
          </a:p>
          <a:p>
            <a:pPr marL="0" lvl="0" indent="0" algn="l" rtl="0">
              <a:lnSpc>
                <a:spcPct val="100000"/>
              </a:lnSpc>
              <a:spcBef>
                <a:spcPts val="0"/>
              </a:spcBef>
              <a:spcAft>
                <a:spcPts val="0"/>
              </a:spcAft>
              <a:buSzPts val="1400"/>
              <a:buNone/>
            </a:pPr>
            <a:r>
              <a:rPr lang="en-GB"/>
              <a:t> The principle with phonic vocabulary is exactly the same – it’s just that we haven’t been used to using these words with children until relatively recently. </a:t>
            </a:r>
            <a:endParaRPr/>
          </a:p>
          <a:p>
            <a:pPr marL="0" lvl="0" indent="0" algn="l" rtl="0">
              <a:lnSpc>
                <a:spcPct val="100000"/>
              </a:lnSpc>
              <a:spcBef>
                <a:spcPts val="0"/>
              </a:spcBef>
              <a:spcAft>
                <a:spcPts val="0"/>
              </a:spcAft>
              <a:buSzPts val="1400"/>
              <a:buNone/>
            </a:pPr>
            <a:r>
              <a:rPr lang="en-GB"/>
              <a:t>Using phonic terminology from the outset ensures accuracy and promotes shared understanding between practitioners  and practitioners and children.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sldNum" idx="12"/>
          </p:nvPr>
        </p:nvSpPr>
        <p:spPr>
          <a:xfrm>
            <a:off x="4023993" y="9721106"/>
            <a:ext cx="3078427" cy="511731"/>
          </a:xfrm>
          <a:prstGeom prst="rect">
            <a:avLst/>
          </a:prstGeom>
          <a:noFill/>
          <a:ln>
            <a:noFill/>
          </a:ln>
        </p:spPr>
        <p:txBody>
          <a:bodyPr spcFirstLastPara="1" wrap="square" lIns="94775" tIns="47375" rIns="94775" bIns="47375"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
        <p:nvSpPr>
          <p:cNvPr id="134" name="Google Shape;134;p5:notes"/>
          <p:cNvSpPr>
            <a:spLocks noGrp="1" noRot="1" noChangeAspect="1"/>
          </p:cNvSpPr>
          <p:nvPr>
            <p:ph type="sldImg" idx="2"/>
          </p:nvPr>
        </p:nvSpPr>
        <p:spPr>
          <a:xfrm>
            <a:off x="1428750" y="603250"/>
            <a:ext cx="3654425" cy="274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5" name="Google Shape;135;p5:notes"/>
          <p:cNvSpPr txBox="1">
            <a:spLocks noGrp="1"/>
          </p:cNvSpPr>
          <p:nvPr>
            <p:ph type="body" idx="1"/>
          </p:nvPr>
        </p:nvSpPr>
        <p:spPr>
          <a:xfrm>
            <a:off x="268876" y="3667377"/>
            <a:ext cx="6415809" cy="5799722"/>
          </a:xfrm>
          <a:prstGeom prst="rect">
            <a:avLst/>
          </a:prstGeom>
          <a:noFill/>
          <a:ln>
            <a:noFill/>
          </a:ln>
        </p:spPr>
        <p:txBody>
          <a:bodyPr spcFirstLastPara="1" wrap="square" lIns="94775" tIns="47375" rIns="94775" bIns="47375" anchor="t" anchorCtr="0">
            <a:normAutofit/>
          </a:bodyPr>
          <a:lstStyle/>
          <a:p>
            <a:pPr marL="0" lvl="0" indent="0" algn="l" rtl="0">
              <a:lnSpc>
                <a:spcPct val="100000"/>
              </a:lnSpc>
              <a:spcBef>
                <a:spcPts val="0"/>
              </a:spcBef>
              <a:spcAft>
                <a:spcPts val="0"/>
              </a:spcAft>
              <a:buSzPts val="1400"/>
              <a:buNone/>
            </a:pPr>
            <a:r>
              <a:rPr lang="en-GB"/>
              <a:t>Correct terminology should be introduced from YR onwards.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Children do not have a problem using phonic terminology (in fact they are often very proud of their ability to do so).  </a:t>
            </a:r>
            <a:endParaRPr/>
          </a:p>
          <a:p>
            <a:pPr marL="0" lvl="0" indent="0" algn="l" rtl="0">
              <a:lnSpc>
                <a:spcPct val="100000"/>
              </a:lnSpc>
              <a:spcBef>
                <a:spcPts val="0"/>
              </a:spcBef>
              <a:spcAft>
                <a:spcPts val="0"/>
              </a:spcAft>
              <a:buSzPts val="1400"/>
              <a:buNone/>
            </a:pPr>
            <a:r>
              <a:rPr lang="en-GB"/>
              <a:t>However, you are likely to meet resistance from some teachers who consider it ‘over the top’ and unnecessary to teach this vocabulary to children.  It is sometimes worth using a numeracy analogy with these staff:  we wouldn’t dream of teaching 3-D shapes to children and using the word ‘ball’ instead of ‘sphere’ or ‘box’ instead of cube/cuboid. </a:t>
            </a:r>
            <a:endParaRPr/>
          </a:p>
          <a:p>
            <a:pPr marL="0" lvl="0" indent="0" algn="l" rtl="0">
              <a:lnSpc>
                <a:spcPct val="100000"/>
              </a:lnSpc>
              <a:spcBef>
                <a:spcPts val="0"/>
              </a:spcBef>
              <a:spcAft>
                <a:spcPts val="0"/>
              </a:spcAft>
              <a:buSzPts val="1400"/>
              <a:buNone/>
            </a:pPr>
            <a:r>
              <a:rPr lang="en-GB"/>
              <a:t> The principle with phonic vocabulary is exactly the same – it’s just that we haven’t been used to using these words with children until relatively recently. </a:t>
            </a:r>
            <a:endParaRPr/>
          </a:p>
          <a:p>
            <a:pPr marL="0" lvl="0" indent="0" algn="l" rtl="0">
              <a:lnSpc>
                <a:spcPct val="100000"/>
              </a:lnSpc>
              <a:spcBef>
                <a:spcPts val="0"/>
              </a:spcBef>
              <a:spcAft>
                <a:spcPts val="0"/>
              </a:spcAft>
              <a:buSzPts val="1400"/>
              <a:buNone/>
            </a:pPr>
            <a:r>
              <a:rPr lang="en-GB"/>
              <a:t>Using phonic terminology from the outset ensures accuracy and promotes shared understanding between practitioners  and practitioners and children.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sldNum" idx="12"/>
          </p:nvPr>
        </p:nvSpPr>
        <p:spPr>
          <a:xfrm>
            <a:off x="4023993" y="9721106"/>
            <a:ext cx="3078427" cy="511731"/>
          </a:xfrm>
          <a:prstGeom prst="rect">
            <a:avLst/>
          </a:prstGeom>
          <a:noFill/>
          <a:ln>
            <a:noFill/>
          </a:ln>
        </p:spPr>
        <p:txBody>
          <a:bodyPr spcFirstLastPara="1" wrap="square" lIns="94775" tIns="47375" rIns="94775" bIns="47375"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
        <p:nvSpPr>
          <p:cNvPr id="142" name="Google Shape;142;p6:notes"/>
          <p:cNvSpPr>
            <a:spLocks noGrp="1" noRot="1" noChangeAspect="1"/>
          </p:cNvSpPr>
          <p:nvPr>
            <p:ph type="sldImg" idx="2"/>
          </p:nvPr>
        </p:nvSpPr>
        <p:spPr>
          <a:xfrm>
            <a:off x="1428750" y="603250"/>
            <a:ext cx="3654425" cy="274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3" name="Google Shape;143;p6:notes"/>
          <p:cNvSpPr txBox="1">
            <a:spLocks noGrp="1"/>
          </p:cNvSpPr>
          <p:nvPr>
            <p:ph type="body" idx="1"/>
          </p:nvPr>
        </p:nvSpPr>
        <p:spPr>
          <a:xfrm>
            <a:off x="268876" y="3667377"/>
            <a:ext cx="6415809" cy="5799722"/>
          </a:xfrm>
          <a:prstGeom prst="rect">
            <a:avLst/>
          </a:prstGeom>
          <a:noFill/>
          <a:ln>
            <a:noFill/>
          </a:ln>
        </p:spPr>
        <p:txBody>
          <a:bodyPr spcFirstLastPara="1" wrap="square" lIns="94775" tIns="47375" rIns="94775" bIns="47375" anchor="t" anchorCtr="0">
            <a:normAutofit/>
          </a:bodyPr>
          <a:lstStyle/>
          <a:p>
            <a:pPr marL="0" lvl="0" indent="0" algn="l" rtl="0">
              <a:lnSpc>
                <a:spcPct val="100000"/>
              </a:lnSpc>
              <a:spcBef>
                <a:spcPts val="0"/>
              </a:spcBef>
              <a:spcAft>
                <a:spcPts val="0"/>
              </a:spcAft>
              <a:buSzPts val="1400"/>
              <a:buNone/>
            </a:pPr>
            <a:r>
              <a:rPr lang="en-GB"/>
              <a:t>Correct terminology should be introduced from YR onwards.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Children do not have a problem using phonic terminology (in fact they are often very proud of their ability to do so).  </a:t>
            </a:r>
            <a:endParaRPr/>
          </a:p>
          <a:p>
            <a:pPr marL="0" lvl="0" indent="0" algn="l" rtl="0">
              <a:lnSpc>
                <a:spcPct val="100000"/>
              </a:lnSpc>
              <a:spcBef>
                <a:spcPts val="0"/>
              </a:spcBef>
              <a:spcAft>
                <a:spcPts val="0"/>
              </a:spcAft>
              <a:buSzPts val="1400"/>
              <a:buNone/>
            </a:pPr>
            <a:r>
              <a:rPr lang="en-GB"/>
              <a:t>However, you are likely to meet resistance from some teachers who consider it ‘over the top’ and unnecessary to teach this vocabulary to children.  It is sometimes worth using a numeracy analogy with these staff:  we wouldn’t dream of teaching 3-D shapes to children and using the word ‘ball’ instead of ‘sphere’ or ‘box’ instead of cube/cuboid. </a:t>
            </a:r>
            <a:endParaRPr/>
          </a:p>
          <a:p>
            <a:pPr marL="0" lvl="0" indent="0" algn="l" rtl="0">
              <a:lnSpc>
                <a:spcPct val="100000"/>
              </a:lnSpc>
              <a:spcBef>
                <a:spcPts val="0"/>
              </a:spcBef>
              <a:spcAft>
                <a:spcPts val="0"/>
              </a:spcAft>
              <a:buSzPts val="1400"/>
              <a:buNone/>
            </a:pPr>
            <a:r>
              <a:rPr lang="en-GB"/>
              <a:t> The principle with phonic vocabulary is exactly the same – it’s just that we haven’t been used to using these words with children until relatively recently. </a:t>
            </a:r>
            <a:endParaRPr/>
          </a:p>
          <a:p>
            <a:pPr marL="0" lvl="0" indent="0" algn="l" rtl="0">
              <a:lnSpc>
                <a:spcPct val="100000"/>
              </a:lnSpc>
              <a:spcBef>
                <a:spcPts val="0"/>
              </a:spcBef>
              <a:spcAft>
                <a:spcPts val="0"/>
              </a:spcAft>
              <a:buSzPts val="1400"/>
              <a:buNone/>
            </a:pPr>
            <a:r>
              <a:rPr lang="en-GB"/>
              <a:t>Using phonic terminology from the outset ensures accuracy and promotes shared understanding between practitioners  and practitioners and children.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sldNum" idx="12"/>
          </p:nvPr>
        </p:nvSpPr>
        <p:spPr>
          <a:xfrm>
            <a:off x="4023993" y="9721106"/>
            <a:ext cx="3078427" cy="511731"/>
          </a:xfrm>
          <a:prstGeom prst="rect">
            <a:avLst/>
          </a:prstGeom>
          <a:noFill/>
          <a:ln>
            <a:noFill/>
          </a:ln>
        </p:spPr>
        <p:txBody>
          <a:bodyPr spcFirstLastPara="1" wrap="square" lIns="94775" tIns="47375" rIns="94775" bIns="47375"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
        <p:nvSpPr>
          <p:cNvPr id="150" name="Google Shape;150;p7:notes"/>
          <p:cNvSpPr>
            <a:spLocks noGrp="1" noRot="1" noChangeAspect="1"/>
          </p:cNvSpPr>
          <p:nvPr>
            <p:ph type="sldImg" idx="2"/>
          </p:nvPr>
        </p:nvSpPr>
        <p:spPr>
          <a:xfrm>
            <a:off x="1428750" y="603250"/>
            <a:ext cx="3654425" cy="274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1" name="Google Shape;151;p7:notes"/>
          <p:cNvSpPr txBox="1">
            <a:spLocks noGrp="1"/>
          </p:cNvSpPr>
          <p:nvPr>
            <p:ph type="body" idx="1"/>
          </p:nvPr>
        </p:nvSpPr>
        <p:spPr>
          <a:xfrm>
            <a:off x="268876" y="3667377"/>
            <a:ext cx="6415809" cy="5799722"/>
          </a:xfrm>
          <a:prstGeom prst="rect">
            <a:avLst/>
          </a:prstGeom>
          <a:noFill/>
          <a:ln>
            <a:noFill/>
          </a:ln>
        </p:spPr>
        <p:txBody>
          <a:bodyPr spcFirstLastPara="1" wrap="square" lIns="94775" tIns="47375" rIns="94775" bIns="47375" anchor="t" anchorCtr="0">
            <a:normAutofit/>
          </a:bodyPr>
          <a:lstStyle/>
          <a:p>
            <a:pPr marL="0" lvl="0" indent="0" algn="l" rtl="0">
              <a:lnSpc>
                <a:spcPct val="100000"/>
              </a:lnSpc>
              <a:spcBef>
                <a:spcPts val="0"/>
              </a:spcBef>
              <a:spcAft>
                <a:spcPts val="0"/>
              </a:spcAft>
              <a:buSzPts val="1400"/>
              <a:buNone/>
            </a:pPr>
            <a:r>
              <a:rPr lang="en-GB"/>
              <a:t>Correct terminology should be introduced from YR onwards.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Children do not have a problem using phonic terminology (in fact they are often very proud of their ability to do so).  </a:t>
            </a:r>
            <a:endParaRPr/>
          </a:p>
          <a:p>
            <a:pPr marL="0" lvl="0" indent="0" algn="l" rtl="0">
              <a:lnSpc>
                <a:spcPct val="100000"/>
              </a:lnSpc>
              <a:spcBef>
                <a:spcPts val="0"/>
              </a:spcBef>
              <a:spcAft>
                <a:spcPts val="0"/>
              </a:spcAft>
              <a:buSzPts val="1400"/>
              <a:buNone/>
            </a:pPr>
            <a:r>
              <a:rPr lang="en-GB"/>
              <a:t>However, you are likely to meet resistance from some teachers who consider it ‘over the top’ and unnecessary to teach this vocabulary to children.  It is sometimes worth using a numeracy analogy with these staff:  we wouldn’t dream of teaching 3-D shapes to children and using the word ‘ball’ instead of ‘sphere’ or ‘box’ instead of cube/cuboid. </a:t>
            </a:r>
            <a:endParaRPr/>
          </a:p>
          <a:p>
            <a:pPr marL="0" lvl="0" indent="0" algn="l" rtl="0">
              <a:lnSpc>
                <a:spcPct val="100000"/>
              </a:lnSpc>
              <a:spcBef>
                <a:spcPts val="0"/>
              </a:spcBef>
              <a:spcAft>
                <a:spcPts val="0"/>
              </a:spcAft>
              <a:buSzPts val="1400"/>
              <a:buNone/>
            </a:pPr>
            <a:r>
              <a:rPr lang="en-GB"/>
              <a:t> The principle with phonic vocabulary is exactly the same – it’s just that we haven’t been used to using these words with children until relatively recently. </a:t>
            </a:r>
            <a:endParaRPr/>
          </a:p>
          <a:p>
            <a:pPr marL="0" lvl="0" indent="0" algn="l" rtl="0">
              <a:lnSpc>
                <a:spcPct val="100000"/>
              </a:lnSpc>
              <a:spcBef>
                <a:spcPts val="0"/>
              </a:spcBef>
              <a:spcAft>
                <a:spcPts val="0"/>
              </a:spcAft>
              <a:buSzPts val="1400"/>
              <a:buNone/>
            </a:pPr>
            <a:r>
              <a:rPr lang="en-GB"/>
              <a:t>Using phonic terminology from the outset ensures accuracy and promotes shared understanding between practitioners  and practitioners and children.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sldNum" idx="12"/>
          </p:nvPr>
        </p:nvSpPr>
        <p:spPr>
          <a:xfrm>
            <a:off x="4023993" y="9721106"/>
            <a:ext cx="3078427" cy="511731"/>
          </a:xfrm>
          <a:prstGeom prst="rect">
            <a:avLst/>
          </a:prstGeom>
          <a:noFill/>
          <a:ln>
            <a:noFill/>
          </a:ln>
        </p:spPr>
        <p:txBody>
          <a:bodyPr spcFirstLastPara="1" wrap="square" lIns="94775" tIns="47375" rIns="94775" bIns="47375"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
        <p:nvSpPr>
          <p:cNvPr id="160" name="Google Shape;160;p8:notes"/>
          <p:cNvSpPr>
            <a:spLocks noGrp="1" noRot="1" noChangeAspect="1"/>
          </p:cNvSpPr>
          <p:nvPr>
            <p:ph type="sldImg" idx="2"/>
          </p:nvPr>
        </p:nvSpPr>
        <p:spPr>
          <a:xfrm>
            <a:off x="1428750" y="603250"/>
            <a:ext cx="3654425" cy="274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1" name="Google Shape;161;p8:notes"/>
          <p:cNvSpPr txBox="1">
            <a:spLocks noGrp="1"/>
          </p:cNvSpPr>
          <p:nvPr>
            <p:ph type="body" idx="1"/>
          </p:nvPr>
        </p:nvSpPr>
        <p:spPr>
          <a:xfrm>
            <a:off x="268876" y="3667377"/>
            <a:ext cx="6415809" cy="5799722"/>
          </a:xfrm>
          <a:prstGeom prst="rect">
            <a:avLst/>
          </a:prstGeom>
          <a:noFill/>
          <a:ln>
            <a:noFill/>
          </a:ln>
        </p:spPr>
        <p:txBody>
          <a:bodyPr spcFirstLastPara="1" wrap="square" lIns="94775" tIns="47375" rIns="94775" bIns="47375" anchor="t" anchorCtr="0">
            <a:normAutofit/>
          </a:bodyPr>
          <a:lstStyle/>
          <a:p>
            <a:pPr marL="0" lvl="0" indent="0" algn="l" rtl="0">
              <a:lnSpc>
                <a:spcPct val="100000"/>
              </a:lnSpc>
              <a:spcBef>
                <a:spcPts val="0"/>
              </a:spcBef>
              <a:spcAft>
                <a:spcPts val="0"/>
              </a:spcAft>
              <a:buSzPts val="1400"/>
              <a:buNone/>
            </a:pPr>
            <a:r>
              <a:rPr lang="en-GB"/>
              <a:t>Correct terminology should be introduced from YR onwards.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Children do not have a problem using phonic terminology (in fact they are often very proud of their ability to do so).  </a:t>
            </a:r>
            <a:endParaRPr/>
          </a:p>
          <a:p>
            <a:pPr marL="0" lvl="0" indent="0" algn="l" rtl="0">
              <a:lnSpc>
                <a:spcPct val="100000"/>
              </a:lnSpc>
              <a:spcBef>
                <a:spcPts val="0"/>
              </a:spcBef>
              <a:spcAft>
                <a:spcPts val="0"/>
              </a:spcAft>
              <a:buSzPts val="1400"/>
              <a:buNone/>
            </a:pPr>
            <a:r>
              <a:rPr lang="en-GB"/>
              <a:t>However, you are likely to meet resistance from some teachers who consider it ‘over the top’ and unnecessary to teach this vocabulary to children.  It is sometimes worth using a numeracy analogy with these staff:  we wouldn’t dream of teaching 3-D shapes to children and using the word ‘ball’ instead of ‘sphere’ or ‘box’ instead of cube/cuboid. </a:t>
            </a:r>
            <a:endParaRPr/>
          </a:p>
          <a:p>
            <a:pPr marL="0" lvl="0" indent="0" algn="l" rtl="0">
              <a:lnSpc>
                <a:spcPct val="100000"/>
              </a:lnSpc>
              <a:spcBef>
                <a:spcPts val="0"/>
              </a:spcBef>
              <a:spcAft>
                <a:spcPts val="0"/>
              </a:spcAft>
              <a:buSzPts val="1400"/>
              <a:buNone/>
            </a:pPr>
            <a:r>
              <a:rPr lang="en-GB"/>
              <a:t> The principle with phonic vocabulary is exactly the same – it’s just that we haven’t been used to using these words with children until relatively recently. </a:t>
            </a:r>
            <a:endParaRPr/>
          </a:p>
          <a:p>
            <a:pPr marL="0" lvl="0" indent="0" algn="l" rtl="0">
              <a:lnSpc>
                <a:spcPct val="100000"/>
              </a:lnSpc>
              <a:spcBef>
                <a:spcPts val="0"/>
              </a:spcBef>
              <a:spcAft>
                <a:spcPts val="0"/>
              </a:spcAft>
              <a:buSzPts val="1400"/>
              <a:buNone/>
            </a:pPr>
            <a:r>
              <a:rPr lang="en-GB"/>
              <a:t>Using phonic terminology from the outset ensures accuracy and promotes shared understanding between practitioners  and practitioners and children.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0:notes"/>
          <p:cNvSpPr txBox="1">
            <a:spLocks noGrp="1"/>
          </p:cNvSpPr>
          <p:nvPr>
            <p:ph type="sldNum" idx="12"/>
          </p:nvPr>
        </p:nvSpPr>
        <p:spPr>
          <a:xfrm>
            <a:off x="4023993" y="9721106"/>
            <a:ext cx="3078427" cy="511731"/>
          </a:xfrm>
          <a:prstGeom prst="rect">
            <a:avLst/>
          </a:prstGeom>
          <a:noFill/>
          <a:ln>
            <a:noFill/>
          </a:ln>
        </p:spPr>
        <p:txBody>
          <a:bodyPr spcFirstLastPara="1" wrap="square" lIns="94775" tIns="47375" rIns="94775" bIns="47375"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
        <p:nvSpPr>
          <p:cNvPr id="169" name="Google Shape;169;p10:notes"/>
          <p:cNvSpPr>
            <a:spLocks noGrp="1" noRot="1" noChangeAspect="1"/>
          </p:cNvSpPr>
          <p:nvPr>
            <p:ph type="sldImg" idx="2"/>
          </p:nvPr>
        </p:nvSpPr>
        <p:spPr>
          <a:xfrm>
            <a:off x="1428750" y="603250"/>
            <a:ext cx="3654425" cy="274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0" name="Google Shape;170;p10:notes"/>
          <p:cNvSpPr txBox="1">
            <a:spLocks noGrp="1"/>
          </p:cNvSpPr>
          <p:nvPr>
            <p:ph type="body" idx="1"/>
          </p:nvPr>
        </p:nvSpPr>
        <p:spPr>
          <a:xfrm>
            <a:off x="268876" y="3667377"/>
            <a:ext cx="6415809" cy="5799722"/>
          </a:xfrm>
          <a:prstGeom prst="rect">
            <a:avLst/>
          </a:prstGeom>
          <a:noFill/>
          <a:ln>
            <a:noFill/>
          </a:ln>
        </p:spPr>
        <p:txBody>
          <a:bodyPr spcFirstLastPara="1" wrap="square" lIns="94775" tIns="47375" rIns="94775" bIns="47375" anchor="t" anchorCtr="0">
            <a:normAutofit/>
          </a:bodyPr>
          <a:lstStyle/>
          <a:p>
            <a:pPr marL="0" lvl="0" indent="0" algn="l" rtl="0">
              <a:lnSpc>
                <a:spcPct val="100000"/>
              </a:lnSpc>
              <a:spcBef>
                <a:spcPts val="0"/>
              </a:spcBef>
              <a:spcAft>
                <a:spcPts val="0"/>
              </a:spcAft>
              <a:buSzPts val="1400"/>
              <a:buNone/>
            </a:pPr>
            <a:r>
              <a:rPr lang="en-GB"/>
              <a:t>Correct terminology should be introduced from YR onwards.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Children do not have a problem using phonic terminology (in fact they are often very proud of their ability to do so).  </a:t>
            </a:r>
            <a:endParaRPr/>
          </a:p>
          <a:p>
            <a:pPr marL="0" lvl="0" indent="0" algn="l" rtl="0">
              <a:lnSpc>
                <a:spcPct val="100000"/>
              </a:lnSpc>
              <a:spcBef>
                <a:spcPts val="0"/>
              </a:spcBef>
              <a:spcAft>
                <a:spcPts val="0"/>
              </a:spcAft>
              <a:buSzPts val="1400"/>
              <a:buNone/>
            </a:pPr>
            <a:r>
              <a:rPr lang="en-GB"/>
              <a:t>However, you are likely to meet resistance from some teachers who consider it ‘over the top’ and unnecessary to teach this vocabulary to children.  It is sometimes worth using a numeracy analogy with these staff:  we wouldn’t dream of teaching 3-D shapes to children and using the word ‘ball’ instead of ‘sphere’ or ‘box’ instead of cube/cuboid. </a:t>
            </a:r>
            <a:endParaRPr/>
          </a:p>
          <a:p>
            <a:pPr marL="0" lvl="0" indent="0" algn="l" rtl="0">
              <a:lnSpc>
                <a:spcPct val="100000"/>
              </a:lnSpc>
              <a:spcBef>
                <a:spcPts val="0"/>
              </a:spcBef>
              <a:spcAft>
                <a:spcPts val="0"/>
              </a:spcAft>
              <a:buSzPts val="1400"/>
              <a:buNone/>
            </a:pPr>
            <a:r>
              <a:rPr lang="en-GB"/>
              <a:t> The principle with phonic vocabulary is exactly the same – it’s just that we haven’t been used to using these words with children until relatively recently. </a:t>
            </a:r>
            <a:endParaRPr/>
          </a:p>
          <a:p>
            <a:pPr marL="0" lvl="0" indent="0" algn="l" rtl="0">
              <a:lnSpc>
                <a:spcPct val="100000"/>
              </a:lnSpc>
              <a:spcBef>
                <a:spcPts val="0"/>
              </a:spcBef>
              <a:spcAft>
                <a:spcPts val="0"/>
              </a:spcAft>
              <a:buSzPts val="1400"/>
              <a:buNone/>
            </a:pPr>
            <a:r>
              <a:rPr lang="en-GB"/>
              <a:t>Using phonic terminology from the outset ensures accuracy and promotes shared understanding between practitioners  and practitioners and children.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txBox="1">
            <a:spLocks noGrp="1"/>
          </p:cNvSpPr>
          <p:nvPr>
            <p:ph type="sldNum" idx="12"/>
          </p:nvPr>
        </p:nvSpPr>
        <p:spPr>
          <a:xfrm>
            <a:off x="4023993" y="9721106"/>
            <a:ext cx="3078427" cy="511731"/>
          </a:xfrm>
          <a:prstGeom prst="rect">
            <a:avLst/>
          </a:prstGeom>
          <a:noFill/>
          <a:ln>
            <a:noFill/>
          </a:ln>
        </p:spPr>
        <p:txBody>
          <a:bodyPr spcFirstLastPara="1" wrap="square" lIns="94775" tIns="47375" rIns="94775" bIns="47375"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
        <p:nvSpPr>
          <p:cNvPr id="179" name="Google Shape;179;p11:notes"/>
          <p:cNvSpPr>
            <a:spLocks noGrp="1" noRot="1" noChangeAspect="1"/>
          </p:cNvSpPr>
          <p:nvPr>
            <p:ph type="sldImg" idx="2"/>
          </p:nvPr>
        </p:nvSpPr>
        <p:spPr>
          <a:xfrm>
            <a:off x="1428750" y="603250"/>
            <a:ext cx="3654425" cy="274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0" name="Google Shape;180;p11:notes"/>
          <p:cNvSpPr txBox="1">
            <a:spLocks noGrp="1"/>
          </p:cNvSpPr>
          <p:nvPr>
            <p:ph type="body" idx="1"/>
          </p:nvPr>
        </p:nvSpPr>
        <p:spPr>
          <a:xfrm>
            <a:off x="268876" y="3667377"/>
            <a:ext cx="6415809" cy="5799722"/>
          </a:xfrm>
          <a:prstGeom prst="rect">
            <a:avLst/>
          </a:prstGeom>
          <a:noFill/>
          <a:ln>
            <a:noFill/>
          </a:ln>
        </p:spPr>
        <p:txBody>
          <a:bodyPr spcFirstLastPara="1" wrap="square" lIns="94775" tIns="47375" rIns="94775" bIns="47375" anchor="t" anchorCtr="0">
            <a:normAutofit/>
          </a:bodyPr>
          <a:lstStyle/>
          <a:p>
            <a:pPr marL="0" lvl="0" indent="0" algn="l" rtl="0">
              <a:lnSpc>
                <a:spcPct val="100000"/>
              </a:lnSpc>
              <a:spcBef>
                <a:spcPts val="0"/>
              </a:spcBef>
              <a:spcAft>
                <a:spcPts val="0"/>
              </a:spcAft>
              <a:buSzPts val="1400"/>
              <a:buNone/>
            </a:pPr>
            <a:r>
              <a:rPr lang="en-GB"/>
              <a:t>Correct terminology should be introduced from YR onwards.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Children do not have a problem using phonic terminology (in fact they are often very proud of their ability to do so).  </a:t>
            </a:r>
            <a:endParaRPr/>
          </a:p>
          <a:p>
            <a:pPr marL="0" lvl="0" indent="0" algn="l" rtl="0">
              <a:lnSpc>
                <a:spcPct val="100000"/>
              </a:lnSpc>
              <a:spcBef>
                <a:spcPts val="0"/>
              </a:spcBef>
              <a:spcAft>
                <a:spcPts val="0"/>
              </a:spcAft>
              <a:buSzPts val="1400"/>
              <a:buNone/>
            </a:pPr>
            <a:r>
              <a:rPr lang="en-GB"/>
              <a:t>However, you are likely to meet resistance from some teachers who consider it ‘over the top’ and unnecessary to teach this vocabulary to children.  It is sometimes worth using a numeracy analogy with these staff:  we wouldn’t dream of teaching 3-D shapes to children and using the word ‘ball’ instead of ‘sphere’ or ‘box’ instead of cube/cuboid. </a:t>
            </a:r>
            <a:endParaRPr/>
          </a:p>
          <a:p>
            <a:pPr marL="0" lvl="0" indent="0" algn="l" rtl="0">
              <a:lnSpc>
                <a:spcPct val="100000"/>
              </a:lnSpc>
              <a:spcBef>
                <a:spcPts val="0"/>
              </a:spcBef>
              <a:spcAft>
                <a:spcPts val="0"/>
              </a:spcAft>
              <a:buSzPts val="1400"/>
              <a:buNone/>
            </a:pPr>
            <a:r>
              <a:rPr lang="en-GB"/>
              <a:t> The principle with phonic vocabulary is exactly the same – it’s just that we haven’t been used to using these words with children until relatively recently. </a:t>
            </a:r>
            <a:endParaRPr/>
          </a:p>
          <a:p>
            <a:pPr marL="0" lvl="0" indent="0" algn="l" rtl="0">
              <a:lnSpc>
                <a:spcPct val="100000"/>
              </a:lnSpc>
              <a:spcBef>
                <a:spcPts val="0"/>
              </a:spcBef>
              <a:spcAft>
                <a:spcPts val="0"/>
              </a:spcAft>
              <a:buSzPts val="1400"/>
              <a:buNone/>
            </a:pPr>
            <a:r>
              <a:rPr lang="en-GB"/>
              <a:t>Using phonic terminology from the outset ensures accuracy and promotes shared understanding between practitioners  and practitioners and children.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20"/>
        <p:cNvGrpSpPr/>
        <p:nvPr/>
      </p:nvGrpSpPr>
      <p:grpSpPr>
        <a:xfrm>
          <a:off x="0" y="0"/>
          <a:ext cx="0" cy="0"/>
          <a:chOff x="0" y="0"/>
          <a:chExt cx="0" cy="0"/>
        </a:xfrm>
      </p:grpSpPr>
      <p:sp>
        <p:nvSpPr>
          <p:cNvPr id="21" name="Google Shape;21;p29"/>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lnSpc>
                <a:spcPct val="100000"/>
              </a:lnSpc>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9"/>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a:bodyPr>
          <a:lstStyle>
            <a:lvl1pPr marR="45720" lvl="0" algn="r">
              <a:lnSpc>
                <a:spcPct val="100000"/>
              </a:lnSpc>
              <a:spcBef>
                <a:spcPts val="520"/>
              </a:spcBef>
              <a:spcAft>
                <a:spcPts val="0"/>
              </a:spcAft>
              <a:buSzPts val="2470"/>
              <a:buNone/>
              <a:defRPr>
                <a:solidFill>
                  <a:schemeClr val="lt1"/>
                </a:solidFill>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sp>
        <p:nvSpPr>
          <p:cNvPr id="23" name="Google Shape;23;p29"/>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9"/>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9"/>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7"/>
        <p:cNvGrpSpPr/>
        <p:nvPr/>
      </p:nvGrpSpPr>
      <p:grpSpPr>
        <a:xfrm>
          <a:off x="0" y="0"/>
          <a:ext cx="0" cy="0"/>
          <a:chOff x="0" y="0"/>
          <a:chExt cx="0" cy="0"/>
        </a:xfrm>
      </p:grpSpPr>
      <p:sp>
        <p:nvSpPr>
          <p:cNvPr id="88" name="Google Shape;88;p37"/>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31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nstantia"/>
              <a:ea typeface="Constantia"/>
              <a:cs typeface="Constantia"/>
              <a:sym typeface="Constantia"/>
            </a:endParaRPr>
          </a:p>
        </p:txBody>
      </p:sp>
      <p:sp>
        <p:nvSpPr>
          <p:cNvPr id="89" name="Google Shape;89;p37"/>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nstantia"/>
              <a:ea typeface="Constantia"/>
              <a:cs typeface="Constantia"/>
              <a:sym typeface="Constantia"/>
            </a:endParaRPr>
          </a:p>
        </p:txBody>
      </p:sp>
      <p:sp>
        <p:nvSpPr>
          <p:cNvPr id="90" name="Google Shape;90;p37"/>
          <p:cNvSpPr txBox="1">
            <a:spLocks noGrp="1"/>
          </p:cNvSpPr>
          <p:nvPr>
            <p:ph type="title"/>
          </p:nvPr>
        </p:nvSpPr>
        <p:spPr>
          <a:xfrm>
            <a:off x="609600" y="1176996"/>
            <a:ext cx="2212848" cy="1582621"/>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chemeClr val="dk2"/>
              </a:buClr>
              <a:buSzPts val="2000"/>
              <a:buFont typeface="Calibri"/>
              <a:buNone/>
              <a:defRPr sz="2000"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7"/>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normAutofit/>
          </a:bodyPr>
          <a:lstStyle>
            <a:lvl1pPr marL="457200" lvl="0" indent="-228600" algn="l">
              <a:lnSpc>
                <a:spcPct val="100000"/>
              </a:lnSpc>
              <a:spcBef>
                <a:spcPts val="250"/>
              </a:spcBef>
              <a:spcAft>
                <a:spcPts val="0"/>
              </a:spcAft>
              <a:buSzPts val="1235"/>
              <a:buFont typeface="Constantia"/>
              <a:buNone/>
              <a:defRPr sz="1300"/>
            </a:lvl1pPr>
            <a:lvl2pPr marL="914400" lvl="1" indent="-293369" algn="l">
              <a:lnSpc>
                <a:spcPct val="100000"/>
              </a:lnSpc>
              <a:spcBef>
                <a:spcPts val="240"/>
              </a:spcBef>
              <a:spcAft>
                <a:spcPts val="0"/>
              </a:spcAft>
              <a:buSzPts val="1020"/>
              <a:buChar char="⚫"/>
              <a:defRPr sz="1200"/>
            </a:lvl2pPr>
            <a:lvl3pPr marL="1371600" lvl="2" indent="-273050" algn="l">
              <a:lnSpc>
                <a:spcPct val="100000"/>
              </a:lnSpc>
              <a:spcBef>
                <a:spcPts val="200"/>
              </a:spcBef>
              <a:spcAft>
                <a:spcPts val="0"/>
              </a:spcAft>
              <a:buSzPts val="700"/>
              <a:buChar char="⚫"/>
              <a:defRPr sz="1000"/>
            </a:lvl3pPr>
            <a:lvl4pPr marL="1828800" lvl="3" indent="-265747" algn="l">
              <a:lnSpc>
                <a:spcPct val="100000"/>
              </a:lnSpc>
              <a:spcBef>
                <a:spcPts val="180"/>
              </a:spcBef>
              <a:spcAft>
                <a:spcPts val="0"/>
              </a:spcAft>
              <a:buSzPts val="585"/>
              <a:buChar char="⚫"/>
              <a:defRPr sz="900"/>
            </a:lvl4pPr>
            <a:lvl5pPr marL="2286000" lvl="4" indent="-265747" algn="l">
              <a:lnSpc>
                <a:spcPct val="100000"/>
              </a:lnSpc>
              <a:spcBef>
                <a:spcPts val="180"/>
              </a:spcBef>
              <a:spcAft>
                <a:spcPts val="0"/>
              </a:spcAft>
              <a:buSzPts val="585"/>
              <a:buChar char="⚫"/>
              <a:defRPr sz="9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92" name="Google Shape;92;p37"/>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7"/>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7"/>
          <p:cNvSpPr txBox="1">
            <a:spLocks noGrp="1"/>
          </p:cNvSpPr>
          <p:nvPr>
            <p:ph type="sldNum" idx="12"/>
          </p:nvPr>
        </p:nvSpPr>
        <p:spPr>
          <a:xfrm>
            <a:off x="8077200" y="6356350"/>
            <a:ext cx="6096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sp>
        <p:nvSpPr>
          <p:cNvPr id="95" name="Google Shape;95;p37"/>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sp>
      <p:sp>
        <p:nvSpPr>
          <p:cNvPr id="96" name="Google Shape;96;p37"/>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313"/>
                </a:srgbClr>
              </a:gs>
              <a:gs pos="100000">
                <a:srgbClr val="00E9F7">
                  <a:alpha val="54509"/>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sp>
        <p:nvSpPr>
          <p:cNvPr id="97" name="Google Shape;97;p37"/>
          <p:cNvSpPr/>
          <p:nvPr/>
        </p:nvSpPr>
        <p:spPr>
          <a:xfrm rot="10800000" flipH="1">
            <a:off x="4381500" y="6219825"/>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411"/>
                </a:srgbClr>
              </a:gs>
              <a:gs pos="80000">
                <a:srgbClr val="0099E4">
                  <a:alpha val="44313"/>
                </a:srgbClr>
              </a:gs>
              <a:gs pos="100000">
                <a:srgbClr val="0099E4">
                  <a:alpha val="44313"/>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8"/>
        <p:cNvGrpSpPr/>
        <p:nvPr/>
      </p:nvGrpSpPr>
      <p:grpSpPr>
        <a:xfrm>
          <a:off x="0" y="0"/>
          <a:ext cx="0" cy="0"/>
          <a:chOff x="0" y="0"/>
          <a:chExt cx="0" cy="0"/>
        </a:xfrm>
      </p:grpSpPr>
      <p:sp>
        <p:nvSpPr>
          <p:cNvPr id="99" name="Google Shape;99;p38"/>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8"/>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normAutofit/>
          </a:bodyPr>
          <a:lstStyle>
            <a:lvl1pPr marL="457200" lvl="0" indent="-337185" algn="l">
              <a:lnSpc>
                <a:spcPct val="100000"/>
              </a:lnSpc>
              <a:spcBef>
                <a:spcPts val="360"/>
              </a:spcBef>
              <a:spcAft>
                <a:spcPts val="0"/>
              </a:spcAft>
              <a:buSzPts val="1710"/>
              <a:buChar char="⚫"/>
              <a:defRPr/>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01" name="Google Shape;101;p38"/>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8"/>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38"/>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4"/>
        <p:cNvGrpSpPr/>
        <p:nvPr/>
      </p:nvGrpSpPr>
      <p:grpSpPr>
        <a:xfrm>
          <a:off x="0" y="0"/>
          <a:ext cx="0" cy="0"/>
          <a:chOff x="0" y="0"/>
          <a:chExt cx="0" cy="0"/>
        </a:xfrm>
      </p:grpSpPr>
      <p:sp>
        <p:nvSpPr>
          <p:cNvPr id="105" name="Google Shape;105;p39"/>
          <p:cNvSpPr txBox="1">
            <a:spLocks noGrp="1"/>
          </p:cNvSpPr>
          <p:nvPr>
            <p:ph type="title"/>
          </p:nvPr>
        </p:nvSpPr>
        <p:spPr>
          <a:xfrm rot="5400000">
            <a:off x="5052219" y="2491582"/>
            <a:ext cx="5211763" cy="20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9"/>
          <p:cNvSpPr txBox="1">
            <a:spLocks noGrp="1"/>
          </p:cNvSpPr>
          <p:nvPr>
            <p:ph type="body" idx="1"/>
          </p:nvPr>
        </p:nvSpPr>
        <p:spPr>
          <a:xfrm rot="5400000">
            <a:off x="861219" y="510382"/>
            <a:ext cx="5211763" cy="6019800"/>
          </a:xfrm>
          <a:prstGeom prst="rect">
            <a:avLst/>
          </a:prstGeom>
          <a:noFill/>
          <a:ln>
            <a:noFill/>
          </a:ln>
        </p:spPr>
        <p:txBody>
          <a:bodyPr spcFirstLastPara="1" wrap="square" lIns="91425" tIns="45700" rIns="91425" bIns="45700" anchor="t" anchorCtr="0">
            <a:normAutofit/>
          </a:bodyPr>
          <a:lstStyle>
            <a:lvl1pPr marL="457200" lvl="0" indent="-337185" algn="l">
              <a:lnSpc>
                <a:spcPct val="100000"/>
              </a:lnSpc>
              <a:spcBef>
                <a:spcPts val="360"/>
              </a:spcBef>
              <a:spcAft>
                <a:spcPts val="0"/>
              </a:spcAft>
              <a:buSzPts val="1710"/>
              <a:buChar char="⚫"/>
              <a:defRPr/>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07" name="Google Shape;107;p39"/>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9"/>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9"/>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3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0"/>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lvl="0" indent="-337185" algn="l">
              <a:lnSpc>
                <a:spcPct val="100000"/>
              </a:lnSpc>
              <a:spcBef>
                <a:spcPts val="360"/>
              </a:spcBef>
              <a:spcAft>
                <a:spcPts val="0"/>
              </a:spcAft>
              <a:buSzPts val="1710"/>
              <a:buChar char="⚫"/>
              <a:defRPr/>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0" name="Google Shape;40;p30"/>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0"/>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0"/>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3"/>
        <p:cNvGrpSpPr/>
        <p:nvPr/>
      </p:nvGrpSpPr>
      <p:grpSpPr>
        <a:xfrm>
          <a:off x="0" y="0"/>
          <a:ext cx="0" cy="0"/>
          <a:chOff x="0" y="0"/>
          <a:chExt cx="0" cy="0"/>
        </a:xfrm>
      </p:grpSpPr>
      <p:sp>
        <p:nvSpPr>
          <p:cNvPr id="44" name="Google Shape;44;p28"/>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lnSpc>
                <a:spcPct val="100000"/>
              </a:lnSpc>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8"/>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a:bodyPr>
          <a:lstStyle>
            <a:lvl1pPr marR="45720" lvl="0" algn="r">
              <a:lnSpc>
                <a:spcPct val="100000"/>
              </a:lnSpc>
              <a:spcBef>
                <a:spcPts val="520"/>
              </a:spcBef>
              <a:spcAft>
                <a:spcPts val="0"/>
              </a:spcAft>
              <a:buSzPts val="2470"/>
              <a:buNone/>
              <a:defRPr>
                <a:solidFill>
                  <a:schemeClr val="lt1"/>
                </a:solidFill>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sp>
        <p:nvSpPr>
          <p:cNvPr id="46" name="Google Shape;46;p28"/>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8"/>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8"/>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1"/>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440"/>
              </a:spcBef>
              <a:spcAft>
                <a:spcPts val="0"/>
              </a:spcAft>
              <a:buSzPts val="2090"/>
              <a:buNone/>
              <a:defRPr sz="2200">
                <a:solidFill>
                  <a:schemeClr val="lt1"/>
                </a:solidFill>
              </a:defRPr>
            </a:lvl1pPr>
            <a:lvl2pPr marL="914400" lvl="1" indent="-228600" algn="l">
              <a:lnSpc>
                <a:spcPct val="100000"/>
              </a:lnSpc>
              <a:spcBef>
                <a:spcPts val="360"/>
              </a:spcBef>
              <a:spcAft>
                <a:spcPts val="0"/>
              </a:spcAft>
              <a:buSzPts val="1530"/>
              <a:buNone/>
              <a:defRPr sz="1800">
                <a:solidFill>
                  <a:schemeClr val="lt1"/>
                </a:solidFill>
              </a:defRPr>
            </a:lvl2pPr>
            <a:lvl3pPr marL="1371600" lvl="2" indent="-228600" algn="l">
              <a:lnSpc>
                <a:spcPct val="100000"/>
              </a:lnSpc>
              <a:spcBef>
                <a:spcPts val="320"/>
              </a:spcBef>
              <a:spcAft>
                <a:spcPts val="0"/>
              </a:spcAft>
              <a:buSzPts val="1120"/>
              <a:buNone/>
              <a:defRPr sz="1600">
                <a:solidFill>
                  <a:schemeClr val="lt1"/>
                </a:solidFill>
              </a:defRPr>
            </a:lvl3pPr>
            <a:lvl4pPr marL="1828800" lvl="3" indent="-228600" algn="l">
              <a:lnSpc>
                <a:spcPct val="100000"/>
              </a:lnSpc>
              <a:spcBef>
                <a:spcPts val="280"/>
              </a:spcBef>
              <a:spcAft>
                <a:spcPts val="0"/>
              </a:spcAft>
              <a:buSzPts val="910"/>
              <a:buNone/>
              <a:defRPr sz="1400">
                <a:solidFill>
                  <a:schemeClr val="lt1"/>
                </a:solidFill>
              </a:defRPr>
            </a:lvl4pPr>
            <a:lvl5pPr marL="2286000" lvl="4" indent="-228600" algn="l">
              <a:lnSpc>
                <a:spcPct val="100000"/>
              </a:lnSpc>
              <a:spcBef>
                <a:spcPts val="280"/>
              </a:spcBef>
              <a:spcAft>
                <a:spcPts val="0"/>
              </a:spcAft>
              <a:buSzPts val="910"/>
              <a:buNone/>
              <a:defRPr sz="140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31"/>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3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2"/>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lnSpc>
                <a:spcPct val="100000"/>
              </a:lnSpc>
              <a:spcBef>
                <a:spcPts val="520"/>
              </a:spcBef>
              <a:spcAft>
                <a:spcPts val="0"/>
              </a:spcAft>
              <a:buSzPts val="2470"/>
              <a:buChar char="⚫"/>
              <a:defRPr sz="2600"/>
            </a:lvl1pPr>
            <a:lvl2pPr marL="914400" lvl="1" indent="-358140" algn="l">
              <a:lnSpc>
                <a:spcPct val="100000"/>
              </a:lnSpc>
              <a:spcBef>
                <a:spcPts val="480"/>
              </a:spcBef>
              <a:spcAft>
                <a:spcPts val="0"/>
              </a:spcAft>
              <a:buSzPts val="2040"/>
              <a:buChar char="⚫"/>
              <a:defRPr sz="2400"/>
            </a:lvl2pPr>
            <a:lvl3pPr marL="1371600" lvl="2" indent="-317500" algn="l">
              <a:lnSpc>
                <a:spcPct val="100000"/>
              </a:lnSpc>
              <a:spcBef>
                <a:spcPts val="400"/>
              </a:spcBef>
              <a:spcAft>
                <a:spcPts val="0"/>
              </a:spcAft>
              <a:buSzPts val="1400"/>
              <a:buChar char="⚫"/>
              <a:defRPr sz="2000"/>
            </a:lvl3pPr>
            <a:lvl4pPr marL="1828800" lvl="3" indent="-302894" algn="l">
              <a:lnSpc>
                <a:spcPct val="100000"/>
              </a:lnSpc>
              <a:spcBef>
                <a:spcPts val="360"/>
              </a:spcBef>
              <a:spcAft>
                <a:spcPts val="0"/>
              </a:spcAft>
              <a:buSzPts val="1170"/>
              <a:buChar char="⚫"/>
              <a:defRPr sz="1800"/>
            </a:lvl4pPr>
            <a:lvl5pPr marL="2286000" lvl="4" indent="-302895" algn="l">
              <a:lnSpc>
                <a:spcPct val="100000"/>
              </a:lnSpc>
              <a:spcBef>
                <a:spcPts val="360"/>
              </a:spcBef>
              <a:spcAft>
                <a:spcPts val="0"/>
              </a:spcAft>
              <a:buSzPts val="1170"/>
              <a:buChar char="⚫"/>
              <a:defRPr sz="18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8" name="Google Shape;58;p32"/>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lnSpc>
                <a:spcPct val="100000"/>
              </a:lnSpc>
              <a:spcBef>
                <a:spcPts val="520"/>
              </a:spcBef>
              <a:spcAft>
                <a:spcPts val="0"/>
              </a:spcAft>
              <a:buSzPts val="2470"/>
              <a:buChar char="⚫"/>
              <a:defRPr sz="2600"/>
            </a:lvl1pPr>
            <a:lvl2pPr marL="914400" lvl="1" indent="-358140" algn="l">
              <a:lnSpc>
                <a:spcPct val="100000"/>
              </a:lnSpc>
              <a:spcBef>
                <a:spcPts val="480"/>
              </a:spcBef>
              <a:spcAft>
                <a:spcPts val="0"/>
              </a:spcAft>
              <a:buSzPts val="2040"/>
              <a:buChar char="⚫"/>
              <a:defRPr sz="2400"/>
            </a:lvl2pPr>
            <a:lvl3pPr marL="1371600" lvl="2" indent="-317500" algn="l">
              <a:lnSpc>
                <a:spcPct val="100000"/>
              </a:lnSpc>
              <a:spcBef>
                <a:spcPts val="400"/>
              </a:spcBef>
              <a:spcAft>
                <a:spcPts val="0"/>
              </a:spcAft>
              <a:buSzPts val="1400"/>
              <a:buChar char="⚫"/>
              <a:defRPr sz="2000"/>
            </a:lvl3pPr>
            <a:lvl4pPr marL="1828800" lvl="3" indent="-302894" algn="l">
              <a:lnSpc>
                <a:spcPct val="100000"/>
              </a:lnSpc>
              <a:spcBef>
                <a:spcPts val="360"/>
              </a:spcBef>
              <a:spcAft>
                <a:spcPts val="0"/>
              </a:spcAft>
              <a:buSzPts val="1170"/>
              <a:buChar char="⚫"/>
              <a:defRPr sz="1800"/>
            </a:lvl4pPr>
            <a:lvl5pPr marL="2286000" lvl="4" indent="-302895" algn="l">
              <a:lnSpc>
                <a:spcPct val="100000"/>
              </a:lnSpc>
              <a:spcBef>
                <a:spcPts val="360"/>
              </a:spcBef>
              <a:spcAft>
                <a:spcPts val="0"/>
              </a:spcAft>
              <a:buSzPts val="1170"/>
              <a:buChar char="⚫"/>
              <a:defRPr sz="18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9" name="Google Shape;59;p32"/>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2"/>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33"/>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dk2"/>
              </a:buClr>
              <a:buSzPts val="50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3"/>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280"/>
              <a:buNone/>
              <a:defRPr sz="2400" b="1" cap="none">
                <a:solidFill>
                  <a:schemeClr val="dk2"/>
                </a:solidFill>
              </a:defRPr>
            </a:lvl1pPr>
            <a:lvl2pPr marL="914400" lvl="1" indent="-228600" algn="l">
              <a:lnSpc>
                <a:spcPct val="100000"/>
              </a:lnSpc>
              <a:spcBef>
                <a:spcPts val="400"/>
              </a:spcBef>
              <a:spcAft>
                <a:spcPts val="0"/>
              </a:spcAft>
              <a:buSzPts val="1700"/>
              <a:buNone/>
              <a:defRPr sz="2000" b="1"/>
            </a:lvl2pPr>
            <a:lvl3pPr marL="1371600" lvl="2" indent="-228600" algn="l">
              <a:lnSpc>
                <a:spcPct val="100000"/>
              </a:lnSpc>
              <a:spcBef>
                <a:spcPts val="360"/>
              </a:spcBef>
              <a:spcAft>
                <a:spcPts val="0"/>
              </a:spcAft>
              <a:buSzPts val="1260"/>
              <a:buNone/>
              <a:defRPr sz="1800" b="1"/>
            </a:lvl3pPr>
            <a:lvl4pPr marL="1828800" lvl="3" indent="-228600" algn="l">
              <a:lnSpc>
                <a:spcPct val="100000"/>
              </a:lnSpc>
              <a:spcBef>
                <a:spcPts val="320"/>
              </a:spcBef>
              <a:spcAft>
                <a:spcPts val="0"/>
              </a:spcAft>
              <a:buSzPts val="1040"/>
              <a:buNone/>
              <a:defRPr sz="1600" b="1"/>
            </a:lvl4pPr>
            <a:lvl5pPr marL="2286000" lvl="4" indent="-228600" algn="l">
              <a:lnSpc>
                <a:spcPct val="100000"/>
              </a:lnSpc>
              <a:spcBef>
                <a:spcPts val="320"/>
              </a:spcBef>
              <a:spcAft>
                <a:spcPts val="0"/>
              </a:spcAft>
              <a:buSzPts val="1040"/>
              <a:buNone/>
              <a:defRPr sz="16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5" name="Google Shape;65;p33"/>
          <p:cNvSpPr txBox="1">
            <a:spLocks noGrp="1"/>
          </p:cNvSpPr>
          <p:nvPr>
            <p:ph type="body" idx="2"/>
          </p:nvPr>
        </p:nvSpPr>
        <p:spPr>
          <a:xfrm>
            <a:off x="4645025" y="1859757"/>
            <a:ext cx="4041775" cy="654843"/>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280"/>
              <a:buNone/>
              <a:defRPr sz="2400" b="1" cap="none">
                <a:solidFill>
                  <a:schemeClr val="dk2"/>
                </a:solidFill>
              </a:defRPr>
            </a:lvl1pPr>
            <a:lvl2pPr marL="914400" lvl="1" indent="-228600" algn="l">
              <a:lnSpc>
                <a:spcPct val="100000"/>
              </a:lnSpc>
              <a:spcBef>
                <a:spcPts val="400"/>
              </a:spcBef>
              <a:spcAft>
                <a:spcPts val="0"/>
              </a:spcAft>
              <a:buSzPts val="1700"/>
              <a:buNone/>
              <a:defRPr sz="2000" b="1"/>
            </a:lvl2pPr>
            <a:lvl3pPr marL="1371600" lvl="2" indent="-228600" algn="l">
              <a:lnSpc>
                <a:spcPct val="100000"/>
              </a:lnSpc>
              <a:spcBef>
                <a:spcPts val="360"/>
              </a:spcBef>
              <a:spcAft>
                <a:spcPts val="0"/>
              </a:spcAft>
              <a:buSzPts val="1260"/>
              <a:buNone/>
              <a:defRPr sz="1800" b="1"/>
            </a:lvl3pPr>
            <a:lvl4pPr marL="1828800" lvl="3" indent="-228600" algn="l">
              <a:lnSpc>
                <a:spcPct val="100000"/>
              </a:lnSpc>
              <a:spcBef>
                <a:spcPts val="320"/>
              </a:spcBef>
              <a:spcAft>
                <a:spcPts val="0"/>
              </a:spcAft>
              <a:buSzPts val="1040"/>
              <a:buNone/>
              <a:defRPr sz="1600" b="1"/>
            </a:lvl4pPr>
            <a:lvl5pPr marL="2286000" lvl="4" indent="-228600" algn="l">
              <a:lnSpc>
                <a:spcPct val="100000"/>
              </a:lnSpc>
              <a:spcBef>
                <a:spcPts val="320"/>
              </a:spcBef>
              <a:spcAft>
                <a:spcPts val="0"/>
              </a:spcAft>
              <a:buSzPts val="1040"/>
              <a:buNone/>
              <a:defRPr sz="16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6" name="Google Shape;66;p33"/>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rmAutofit/>
          </a:bodyPr>
          <a:lstStyle>
            <a:lvl1pPr marL="457200" lvl="0" indent="-361315" algn="l">
              <a:lnSpc>
                <a:spcPct val="100000"/>
              </a:lnSpc>
              <a:spcBef>
                <a:spcPts val="440"/>
              </a:spcBef>
              <a:spcAft>
                <a:spcPts val="0"/>
              </a:spcAft>
              <a:buSzPts val="2090"/>
              <a:buChar char="⚫"/>
              <a:defRPr sz="2200"/>
            </a:lvl1pPr>
            <a:lvl2pPr marL="914400" lvl="1" indent="-336550" algn="l">
              <a:lnSpc>
                <a:spcPct val="100000"/>
              </a:lnSpc>
              <a:spcBef>
                <a:spcPts val="400"/>
              </a:spcBef>
              <a:spcAft>
                <a:spcPts val="0"/>
              </a:spcAft>
              <a:buSzPts val="1700"/>
              <a:buChar char="⚫"/>
              <a:defRPr sz="2000"/>
            </a:lvl2pPr>
            <a:lvl3pPr marL="1371600" lvl="2" indent="-308610" algn="l">
              <a:lnSpc>
                <a:spcPct val="100000"/>
              </a:lnSpc>
              <a:spcBef>
                <a:spcPts val="360"/>
              </a:spcBef>
              <a:spcAft>
                <a:spcPts val="0"/>
              </a:spcAft>
              <a:buSzPts val="1260"/>
              <a:buChar char="⚫"/>
              <a:defRPr sz="1800"/>
            </a:lvl3pPr>
            <a:lvl4pPr marL="1828800" lvl="3" indent="-294639" algn="l">
              <a:lnSpc>
                <a:spcPct val="100000"/>
              </a:lnSpc>
              <a:spcBef>
                <a:spcPts val="320"/>
              </a:spcBef>
              <a:spcAft>
                <a:spcPts val="0"/>
              </a:spcAft>
              <a:buSzPts val="1040"/>
              <a:buChar char="⚫"/>
              <a:defRPr sz="1600"/>
            </a:lvl4pPr>
            <a:lvl5pPr marL="2286000" lvl="4" indent="-294639" algn="l">
              <a:lnSpc>
                <a:spcPct val="100000"/>
              </a:lnSpc>
              <a:spcBef>
                <a:spcPts val="320"/>
              </a:spcBef>
              <a:spcAft>
                <a:spcPts val="0"/>
              </a:spcAft>
              <a:buSzPts val="1040"/>
              <a:buChar char="⚫"/>
              <a:defRPr sz="16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7" name="Google Shape;67;p33"/>
          <p:cNvSpPr txBox="1">
            <a:spLocks noGrp="1"/>
          </p:cNvSpPr>
          <p:nvPr>
            <p:ph type="body" idx="4"/>
          </p:nvPr>
        </p:nvSpPr>
        <p:spPr>
          <a:xfrm>
            <a:off x="4645025" y="2514600"/>
            <a:ext cx="4041775" cy="3845720"/>
          </a:xfrm>
          <a:prstGeom prst="rect">
            <a:avLst/>
          </a:prstGeom>
          <a:noFill/>
          <a:ln>
            <a:noFill/>
          </a:ln>
        </p:spPr>
        <p:txBody>
          <a:bodyPr spcFirstLastPara="1" wrap="square" lIns="91425" tIns="0" rIns="91425" bIns="45700" anchor="t" anchorCtr="0">
            <a:normAutofit/>
          </a:bodyPr>
          <a:lstStyle>
            <a:lvl1pPr marL="457200" lvl="0" indent="-361315" algn="l">
              <a:lnSpc>
                <a:spcPct val="100000"/>
              </a:lnSpc>
              <a:spcBef>
                <a:spcPts val="440"/>
              </a:spcBef>
              <a:spcAft>
                <a:spcPts val="0"/>
              </a:spcAft>
              <a:buSzPts val="2090"/>
              <a:buChar char="⚫"/>
              <a:defRPr sz="2200"/>
            </a:lvl1pPr>
            <a:lvl2pPr marL="914400" lvl="1" indent="-336550" algn="l">
              <a:lnSpc>
                <a:spcPct val="100000"/>
              </a:lnSpc>
              <a:spcBef>
                <a:spcPts val="400"/>
              </a:spcBef>
              <a:spcAft>
                <a:spcPts val="0"/>
              </a:spcAft>
              <a:buSzPts val="1700"/>
              <a:buChar char="⚫"/>
              <a:defRPr sz="2000"/>
            </a:lvl2pPr>
            <a:lvl3pPr marL="1371600" lvl="2" indent="-308610" algn="l">
              <a:lnSpc>
                <a:spcPct val="100000"/>
              </a:lnSpc>
              <a:spcBef>
                <a:spcPts val="360"/>
              </a:spcBef>
              <a:spcAft>
                <a:spcPts val="0"/>
              </a:spcAft>
              <a:buSzPts val="1260"/>
              <a:buChar char="⚫"/>
              <a:defRPr sz="1800"/>
            </a:lvl3pPr>
            <a:lvl4pPr marL="1828800" lvl="3" indent="-294639" algn="l">
              <a:lnSpc>
                <a:spcPct val="100000"/>
              </a:lnSpc>
              <a:spcBef>
                <a:spcPts val="320"/>
              </a:spcBef>
              <a:spcAft>
                <a:spcPts val="0"/>
              </a:spcAft>
              <a:buSzPts val="1040"/>
              <a:buChar char="⚫"/>
              <a:defRPr sz="1600"/>
            </a:lvl4pPr>
            <a:lvl5pPr marL="2286000" lvl="4" indent="-294639" algn="l">
              <a:lnSpc>
                <a:spcPct val="100000"/>
              </a:lnSpc>
              <a:spcBef>
                <a:spcPts val="320"/>
              </a:spcBef>
              <a:spcAft>
                <a:spcPts val="0"/>
              </a:spcAft>
              <a:buSzPts val="1040"/>
              <a:buChar char="⚫"/>
              <a:defRPr sz="16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8" name="Google Shape;68;p33"/>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3"/>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3"/>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34"/>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4"/>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4"/>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4"/>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Google Shape;77;p35"/>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5"/>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5"/>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36"/>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6"/>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rmAutofit/>
          </a:bodyPr>
          <a:lstStyle>
            <a:lvl1pPr marL="457200" lvl="0" indent="-228600" algn="l">
              <a:lnSpc>
                <a:spcPct val="100000"/>
              </a:lnSpc>
              <a:spcBef>
                <a:spcPts val="280"/>
              </a:spcBef>
              <a:spcAft>
                <a:spcPts val="0"/>
              </a:spcAft>
              <a:buSzPts val="1330"/>
              <a:buNone/>
              <a:defRPr sz="1400"/>
            </a:lvl1pPr>
            <a:lvl2pPr marL="914400" lvl="1" indent="-228600" algn="l">
              <a:lnSpc>
                <a:spcPct val="100000"/>
              </a:lnSpc>
              <a:spcBef>
                <a:spcPts val="240"/>
              </a:spcBef>
              <a:spcAft>
                <a:spcPts val="0"/>
              </a:spcAft>
              <a:buSzPts val="1020"/>
              <a:buNone/>
              <a:defRPr sz="1200"/>
            </a:lvl2pPr>
            <a:lvl3pPr marL="1371600" lvl="2" indent="-228600" algn="l">
              <a:lnSpc>
                <a:spcPct val="100000"/>
              </a:lnSpc>
              <a:spcBef>
                <a:spcPts val="200"/>
              </a:spcBef>
              <a:spcAft>
                <a:spcPts val="0"/>
              </a:spcAft>
              <a:buSzPts val="700"/>
              <a:buNone/>
              <a:defRPr sz="1000"/>
            </a:lvl3pPr>
            <a:lvl4pPr marL="1828800" lvl="3" indent="-228600" algn="l">
              <a:lnSpc>
                <a:spcPct val="100000"/>
              </a:lnSpc>
              <a:spcBef>
                <a:spcPts val="180"/>
              </a:spcBef>
              <a:spcAft>
                <a:spcPts val="0"/>
              </a:spcAft>
              <a:buSzPts val="585"/>
              <a:buNone/>
              <a:defRPr sz="900"/>
            </a:lvl4pPr>
            <a:lvl5pPr marL="2286000" lvl="4" indent="-228600" algn="l">
              <a:lnSpc>
                <a:spcPct val="100000"/>
              </a:lnSpc>
              <a:spcBef>
                <a:spcPts val="180"/>
              </a:spcBef>
              <a:spcAft>
                <a:spcPts val="0"/>
              </a:spcAft>
              <a:buSzPts val="585"/>
              <a:buNone/>
              <a:defRPr sz="9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3" name="Google Shape;83;p36"/>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rmAutofit/>
          </a:bodyPr>
          <a:lstStyle>
            <a:lvl1pPr marL="457200" lvl="0" indent="-397510" algn="l">
              <a:lnSpc>
                <a:spcPct val="100000"/>
              </a:lnSpc>
              <a:spcBef>
                <a:spcPts val="560"/>
              </a:spcBef>
              <a:spcAft>
                <a:spcPts val="0"/>
              </a:spcAft>
              <a:buSzPts val="2660"/>
              <a:buChar char="⚫"/>
              <a:defRPr sz="2800"/>
            </a:lvl1pPr>
            <a:lvl2pPr marL="914400" lvl="1" indent="-368935" algn="l">
              <a:lnSpc>
                <a:spcPct val="100000"/>
              </a:lnSpc>
              <a:spcBef>
                <a:spcPts val="520"/>
              </a:spcBef>
              <a:spcAft>
                <a:spcPts val="0"/>
              </a:spcAft>
              <a:buSzPts val="2210"/>
              <a:buChar char="⚫"/>
              <a:defRPr sz="2600"/>
            </a:lvl2pPr>
            <a:lvl3pPr marL="1371600" lvl="2" indent="-335280" algn="l">
              <a:lnSpc>
                <a:spcPct val="100000"/>
              </a:lnSpc>
              <a:spcBef>
                <a:spcPts val="480"/>
              </a:spcBef>
              <a:spcAft>
                <a:spcPts val="0"/>
              </a:spcAft>
              <a:buSzPts val="1680"/>
              <a:buChar char="⚫"/>
              <a:defRPr sz="2400"/>
            </a:lvl3pPr>
            <a:lvl4pPr marL="1828800" lvl="3" indent="-311150" algn="l">
              <a:lnSpc>
                <a:spcPct val="100000"/>
              </a:lnSpc>
              <a:spcBef>
                <a:spcPts val="400"/>
              </a:spcBef>
              <a:spcAft>
                <a:spcPts val="0"/>
              </a:spcAft>
              <a:buSzPts val="1300"/>
              <a:buChar char="⚫"/>
              <a:defRPr sz="2000"/>
            </a:lvl4pPr>
            <a:lvl5pPr marL="2286000" lvl="4" indent="-302895" algn="l">
              <a:lnSpc>
                <a:spcPct val="100000"/>
              </a:lnSpc>
              <a:spcBef>
                <a:spcPts val="360"/>
              </a:spcBef>
              <a:spcAft>
                <a:spcPts val="0"/>
              </a:spcAft>
              <a:buSzPts val="1170"/>
              <a:buChar char="⚫"/>
              <a:defRPr sz="18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4" name="Google Shape;84;p36"/>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6"/>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6"/>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0" sy="65000" flip="none" algn="tl"/>
        </a:blipFill>
        <a:effectLst/>
      </p:bgPr>
    </p:bg>
    <p:spTree>
      <p:nvGrpSpPr>
        <p:cNvPr id="1" name="Shape 9"/>
        <p:cNvGrpSpPr/>
        <p:nvPr/>
      </p:nvGrpSpPr>
      <p:grpSpPr>
        <a:xfrm>
          <a:off x="0" y="0"/>
          <a:ext cx="0" cy="0"/>
          <a:chOff x="0" y="0"/>
          <a:chExt cx="0" cy="0"/>
        </a:xfrm>
      </p:grpSpPr>
      <p:sp>
        <p:nvSpPr>
          <p:cNvPr id="10" name="Google Shape;10;p27"/>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313"/>
                </a:srgbClr>
              </a:gs>
              <a:gs pos="100000">
                <a:srgbClr val="00E9F7">
                  <a:alpha val="54509"/>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nstantia"/>
              <a:ea typeface="Constantia"/>
              <a:cs typeface="Constantia"/>
              <a:sym typeface="Constantia"/>
            </a:endParaRPr>
          </a:p>
        </p:txBody>
      </p:sp>
      <p:sp>
        <p:nvSpPr>
          <p:cNvPr id="11" name="Google Shape;11;p27"/>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411"/>
                </a:srgbClr>
              </a:gs>
              <a:gs pos="80000">
                <a:srgbClr val="0099E4">
                  <a:alpha val="44313"/>
                </a:srgbClr>
              </a:gs>
              <a:gs pos="100000">
                <a:srgbClr val="0099E4">
                  <a:alpha val="44313"/>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nstantia"/>
              <a:ea typeface="Constantia"/>
              <a:cs typeface="Constantia"/>
              <a:sym typeface="Constantia"/>
            </a:endParaRPr>
          </a:p>
        </p:txBody>
      </p:sp>
      <p:sp>
        <p:nvSpPr>
          <p:cNvPr id="12" name="Google Shape;12;p27"/>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lt2"/>
              </a:buClr>
              <a:buSzPts val="5000"/>
              <a:buFont typeface="Calibri"/>
              <a:buNone/>
              <a:defRPr sz="50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7"/>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lnSpc>
                <a:spcPct val="100000"/>
              </a:lnSpc>
              <a:spcBef>
                <a:spcPts val="520"/>
              </a:spcBef>
              <a:spcAft>
                <a:spcPts val="0"/>
              </a:spcAft>
              <a:buClr>
                <a:schemeClr val="accent3"/>
              </a:buClr>
              <a:buSzPts val="2470"/>
              <a:buFont typeface="Noto Sans Symbols"/>
              <a:buChar char="⚫"/>
              <a:defRPr sz="2600" b="0" i="0" u="none" strike="noStrike" cap="none">
                <a:solidFill>
                  <a:schemeClr val="lt1"/>
                </a:solidFill>
                <a:latin typeface="Constantia"/>
                <a:ea typeface="Constantia"/>
                <a:cs typeface="Constantia"/>
                <a:sym typeface="Constantia"/>
              </a:defRPr>
            </a:lvl1pPr>
            <a:lvl2pPr marL="914400" marR="0" lvl="1" indent="-358140" algn="l" rtl="0">
              <a:lnSpc>
                <a:spcPct val="100000"/>
              </a:lnSpc>
              <a:spcBef>
                <a:spcPts val="480"/>
              </a:spcBef>
              <a:spcAft>
                <a:spcPts val="0"/>
              </a:spcAft>
              <a:buClr>
                <a:schemeClr val="accent1"/>
              </a:buClr>
              <a:buSzPts val="2040"/>
              <a:buFont typeface="Noto Sans Symbols"/>
              <a:buChar char="⚫"/>
              <a:defRPr sz="2400" b="0" i="0" u="none" strike="noStrike" cap="none">
                <a:solidFill>
                  <a:schemeClr val="lt1"/>
                </a:solidFill>
                <a:latin typeface="Constantia"/>
                <a:ea typeface="Constantia"/>
                <a:cs typeface="Constantia"/>
                <a:sym typeface="Constantia"/>
              </a:defRPr>
            </a:lvl2pPr>
            <a:lvl3pPr marL="1371600" marR="0" lvl="2" indent="-321944" algn="l" rtl="0">
              <a:lnSpc>
                <a:spcPct val="100000"/>
              </a:lnSpc>
              <a:spcBef>
                <a:spcPts val="420"/>
              </a:spcBef>
              <a:spcAft>
                <a:spcPts val="0"/>
              </a:spcAft>
              <a:buClr>
                <a:schemeClr val="accent2"/>
              </a:buClr>
              <a:buSzPts val="1470"/>
              <a:buFont typeface="Noto Sans Symbols"/>
              <a:buChar char="⚫"/>
              <a:defRPr sz="2100" b="0" i="0" u="none" strike="noStrike" cap="none">
                <a:solidFill>
                  <a:schemeClr val="lt1"/>
                </a:solidFill>
                <a:latin typeface="Constantia"/>
                <a:ea typeface="Constantia"/>
                <a:cs typeface="Constantia"/>
                <a:sym typeface="Constantia"/>
              </a:defRPr>
            </a:lvl3pPr>
            <a:lvl4pPr marL="1828800" marR="0" lvl="3" indent="-311150" algn="l" rtl="0">
              <a:lnSpc>
                <a:spcPct val="100000"/>
              </a:lnSpc>
              <a:spcBef>
                <a:spcPts val="400"/>
              </a:spcBef>
              <a:spcAft>
                <a:spcPts val="0"/>
              </a:spcAft>
              <a:buClr>
                <a:schemeClr val="accent3"/>
              </a:buClr>
              <a:buSzPts val="1300"/>
              <a:buFont typeface="Noto Sans Symbols"/>
              <a:buChar char="⚫"/>
              <a:defRPr sz="2000" b="0" i="0" u="none" strike="noStrike" cap="none">
                <a:solidFill>
                  <a:schemeClr val="lt1"/>
                </a:solidFill>
                <a:latin typeface="Constantia"/>
                <a:ea typeface="Constantia"/>
                <a:cs typeface="Constantia"/>
                <a:sym typeface="Constantia"/>
              </a:defRPr>
            </a:lvl4pPr>
            <a:lvl5pPr marL="2286000" marR="0" lvl="4" indent="-311150" algn="l" rtl="0">
              <a:lnSpc>
                <a:spcPct val="100000"/>
              </a:lnSpc>
              <a:spcBef>
                <a:spcPts val="400"/>
              </a:spcBef>
              <a:spcAft>
                <a:spcPts val="0"/>
              </a:spcAft>
              <a:buClr>
                <a:schemeClr val="accent4"/>
              </a:buClr>
              <a:buSzPts val="1300"/>
              <a:buFont typeface="Noto Sans Symbols"/>
              <a:buChar char="⚫"/>
              <a:defRPr sz="2000" b="0" i="0" u="none" strike="noStrike" cap="none">
                <a:solidFill>
                  <a:schemeClr val="lt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14" name="Google Shape;14;p27"/>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D0E9ED"/>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9pPr>
          </a:lstStyle>
          <a:p>
            <a:endParaRPr/>
          </a:p>
        </p:txBody>
      </p:sp>
      <p:sp>
        <p:nvSpPr>
          <p:cNvPr id="15" name="Google Shape;15;p27"/>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D0E9ED"/>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9pPr>
          </a:lstStyle>
          <a:p>
            <a:endParaRPr/>
          </a:p>
        </p:txBody>
      </p:sp>
      <p:sp>
        <p:nvSpPr>
          <p:cNvPr id="16" name="Google Shape;16;p27"/>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grpSp>
        <p:nvGrpSpPr>
          <p:cNvPr id="17" name="Google Shape;17;p27"/>
          <p:cNvGrpSpPr/>
          <p:nvPr/>
        </p:nvGrpSpPr>
        <p:grpSpPr>
          <a:xfrm>
            <a:off x="-29294" y="-16113"/>
            <a:ext cx="9198255" cy="1086266"/>
            <a:chOff x="-29322" y="-1971"/>
            <a:chExt cx="9198255" cy="1086266"/>
          </a:xfrm>
        </p:grpSpPr>
        <p:sp>
          <p:nvSpPr>
            <p:cNvPr id="18" name="Google Shape;18;p27"/>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nstantia"/>
                <a:ea typeface="Constantia"/>
                <a:cs typeface="Constantia"/>
                <a:sym typeface="Constantia"/>
              </a:endParaRPr>
            </a:p>
          </p:txBody>
        </p:sp>
        <p:sp>
          <p:nvSpPr>
            <p:cNvPr id="19" name="Google Shape;19;p27"/>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26"/>
        <p:cNvGrpSpPr/>
        <p:nvPr/>
      </p:nvGrpSpPr>
      <p:grpSpPr>
        <a:xfrm>
          <a:off x="0" y="0"/>
          <a:ext cx="0" cy="0"/>
          <a:chOff x="0" y="0"/>
          <a:chExt cx="0" cy="0"/>
        </a:xfrm>
      </p:grpSpPr>
      <p:sp>
        <p:nvSpPr>
          <p:cNvPr id="27" name="Google Shape;27;p26"/>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313"/>
                </a:srgbClr>
              </a:gs>
              <a:gs pos="100000">
                <a:srgbClr val="00E9F7">
                  <a:alpha val="54509"/>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sp>
        <p:nvSpPr>
          <p:cNvPr id="28" name="Google Shape;28;p26"/>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411"/>
                </a:srgbClr>
              </a:gs>
              <a:gs pos="80000">
                <a:srgbClr val="0099E4">
                  <a:alpha val="44313"/>
                </a:srgbClr>
              </a:gs>
              <a:gs pos="100000">
                <a:srgbClr val="0099E4">
                  <a:alpha val="44313"/>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sp>
        <p:nvSpPr>
          <p:cNvPr id="29" name="Google Shape;29;p2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Google Shape;30;p26"/>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lnSpc>
                <a:spcPct val="100000"/>
              </a:lnSpc>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lnSpc>
                <a:spcPct val="100000"/>
              </a:lnSpc>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lnSpc>
                <a:spcPct val="100000"/>
              </a:lnSpc>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lnSpc>
                <a:spcPct val="100000"/>
              </a:lnSpc>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26"/>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26"/>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26"/>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grpSp>
        <p:nvGrpSpPr>
          <p:cNvPr id="34" name="Google Shape;34;p26"/>
          <p:cNvGrpSpPr/>
          <p:nvPr/>
        </p:nvGrpSpPr>
        <p:grpSpPr>
          <a:xfrm>
            <a:off x="-29294" y="-16113"/>
            <a:ext cx="9198255" cy="1086266"/>
            <a:chOff x="-29322" y="-1971"/>
            <a:chExt cx="9198255" cy="1086266"/>
          </a:xfrm>
        </p:grpSpPr>
        <p:sp>
          <p:nvSpPr>
            <p:cNvPr id="35" name="Google Shape;35;p26"/>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sp>
          <p:nvSpPr>
            <p:cNvPr id="36" name="Google Shape;36;p26"/>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phonicsplay.co.uk/Phase5Menu.ht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oxfordowl.co.uk/" TargetMode="External"/><Relationship Id="rId4" Type="http://schemas.openxmlformats.org/officeDocument/2006/relationships/hyperlink" Target="https://www.teachyourmonstertoread.co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a:spLocks noGrp="1"/>
          </p:cNvSpPr>
          <p:nvPr>
            <p:ph type="ctrTitle"/>
          </p:nvPr>
        </p:nvSpPr>
        <p:spPr>
          <a:xfrm>
            <a:off x="107504" y="980728"/>
            <a:ext cx="8928992" cy="3456384"/>
          </a:xfrm>
          <a:prstGeom prst="rect">
            <a:avLst/>
          </a:prstGeom>
          <a:noFill/>
          <a:ln>
            <a:noFill/>
          </a:ln>
        </p:spPr>
        <p:txBody>
          <a:bodyPr spcFirstLastPara="1" wrap="square" lIns="0" tIns="0" rIns="18275" bIns="0" anchor="b" anchorCtr="0">
            <a:normAutofit fontScale="90000"/>
          </a:bodyPr>
          <a:lstStyle/>
          <a:p>
            <a:pPr marL="0" lvl="0" indent="0" algn="l" rtl="0">
              <a:lnSpc>
                <a:spcPct val="100000"/>
              </a:lnSpc>
              <a:spcBef>
                <a:spcPts val="0"/>
              </a:spcBef>
              <a:spcAft>
                <a:spcPts val="0"/>
              </a:spcAft>
              <a:buClr>
                <a:srgbClr val="4CE0EA"/>
              </a:buClr>
              <a:buSzPct val="100000"/>
              <a:buFont typeface="Calibri"/>
              <a:buNone/>
            </a:pPr>
            <a:br>
              <a:rPr lang="en-GB" b="1" dirty="0"/>
            </a:br>
            <a:r>
              <a:rPr lang="en-GB" dirty="0"/>
              <a:t>Year 1</a:t>
            </a:r>
            <a:r>
              <a:rPr lang="en-GB" b="1" dirty="0"/>
              <a:t> Phonic knowledge and the </a:t>
            </a:r>
            <a:br>
              <a:rPr lang="en-GB" b="1" dirty="0"/>
            </a:br>
            <a:r>
              <a:rPr lang="en-GB" b="1" dirty="0"/>
              <a:t>Phonics Screening Check</a:t>
            </a:r>
            <a:br>
              <a:rPr lang="en-GB" b="1" dirty="0"/>
            </a:br>
            <a:r>
              <a:rPr lang="en-GB" dirty="0"/>
              <a:t>Information  2025</a:t>
            </a:r>
            <a:endParaRPr b="1" dirty="0"/>
          </a:p>
        </p:txBody>
      </p:sp>
      <p:sp>
        <p:nvSpPr>
          <p:cNvPr id="115" name="Google Shape;115;p1"/>
          <p:cNvSpPr txBox="1">
            <a:spLocks noGrp="1"/>
          </p:cNvSpPr>
          <p:nvPr>
            <p:ph type="subTitle" idx="1"/>
          </p:nvPr>
        </p:nvSpPr>
        <p:spPr>
          <a:xfrm>
            <a:off x="539552" y="4509120"/>
            <a:ext cx="8359080" cy="760048"/>
          </a:xfrm>
          <a:prstGeom prst="rect">
            <a:avLst/>
          </a:prstGeom>
          <a:noFill/>
          <a:ln>
            <a:noFill/>
          </a:ln>
        </p:spPr>
        <p:txBody>
          <a:bodyPr spcFirstLastPara="1" wrap="square" lIns="0" tIns="45700" rIns="18275" bIns="45700" anchor="t" anchorCtr="0">
            <a:normAutofit/>
          </a:bodyPr>
          <a:lstStyle/>
          <a:p>
            <a:pPr marL="0" marR="45720" lvl="0" indent="0" algn="r" rtl="0">
              <a:lnSpc>
                <a:spcPct val="100000"/>
              </a:lnSpc>
              <a:spcBef>
                <a:spcPts val="0"/>
              </a:spcBef>
              <a:spcAft>
                <a:spcPts val="0"/>
              </a:spcAft>
              <a:buSzPts val="2470"/>
              <a:buNone/>
            </a:pPr>
            <a:r>
              <a:rPr lang="en-GB"/>
              <a:t>Morley Memorial Primary School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4"/>
          <p:cNvSpPr txBox="1">
            <a:spLocks noGrp="1"/>
          </p:cNvSpPr>
          <p:nvPr>
            <p:ph type="title"/>
          </p:nvPr>
        </p:nvSpPr>
        <p:spPr>
          <a:xfrm>
            <a:off x="683568" y="620688"/>
            <a:ext cx="8003232" cy="792088"/>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dk2"/>
              </a:buClr>
              <a:buSzPts val="4000"/>
              <a:buFont typeface="Calibri"/>
              <a:buNone/>
            </a:pPr>
            <a:r>
              <a:rPr lang="en-GB" sz="4000"/>
              <a:t>What is the phonics screening check?</a:t>
            </a:r>
            <a:endParaRPr sz="4000"/>
          </a:p>
        </p:txBody>
      </p:sp>
      <p:sp>
        <p:nvSpPr>
          <p:cNvPr id="191" name="Google Shape;191;p14"/>
          <p:cNvSpPr txBox="1">
            <a:spLocks noGrp="1"/>
          </p:cNvSpPr>
          <p:nvPr>
            <p:ph type="body" idx="1"/>
          </p:nvPr>
        </p:nvSpPr>
        <p:spPr>
          <a:xfrm>
            <a:off x="457200" y="1556792"/>
            <a:ext cx="8229600" cy="4767808"/>
          </a:xfrm>
          <a:prstGeom prst="rect">
            <a:avLst/>
          </a:prstGeom>
          <a:noFill/>
          <a:ln>
            <a:noFill/>
          </a:ln>
        </p:spPr>
        <p:txBody>
          <a:bodyPr spcFirstLastPara="1" wrap="square" lIns="91425" tIns="45700" rIns="91425" bIns="45700" anchor="t" anchorCtr="0">
            <a:normAutofit fontScale="92500" lnSpcReduction="10000"/>
          </a:bodyPr>
          <a:lstStyle/>
          <a:p>
            <a:pPr marL="274320" lvl="0" indent="-186388" algn="l" rtl="0">
              <a:lnSpc>
                <a:spcPct val="100000"/>
              </a:lnSpc>
              <a:spcBef>
                <a:spcPts val="0"/>
              </a:spcBef>
              <a:spcAft>
                <a:spcPts val="0"/>
              </a:spcAft>
              <a:buSzPts val="900"/>
              <a:buChar char="⚫"/>
            </a:pPr>
            <a:r>
              <a:rPr lang="en-GB" dirty="0">
                <a:latin typeface="Calibri"/>
                <a:ea typeface="Calibri"/>
                <a:cs typeface="Calibri"/>
                <a:sym typeface="Calibri"/>
              </a:rPr>
              <a:t>The phonics screening check is a statutory assessment for all children in Year 1.</a:t>
            </a:r>
            <a:endParaRPr dirty="0"/>
          </a:p>
          <a:p>
            <a:pPr marL="274320" lvl="0" indent="-186388" algn="l" rtl="0">
              <a:lnSpc>
                <a:spcPct val="100000"/>
              </a:lnSpc>
              <a:spcBef>
                <a:spcPts val="481"/>
              </a:spcBef>
              <a:spcAft>
                <a:spcPts val="0"/>
              </a:spcAft>
              <a:buSzPts val="900"/>
              <a:buChar char="⚫"/>
            </a:pPr>
            <a:r>
              <a:rPr lang="en-GB" dirty="0">
                <a:latin typeface="Calibri"/>
                <a:ea typeface="Calibri"/>
                <a:cs typeface="Calibri"/>
                <a:sym typeface="Calibri"/>
              </a:rPr>
              <a:t>The phonics screening check is planned to take place during the week commencing 9th June 2025.</a:t>
            </a:r>
            <a:endParaRPr dirty="0">
              <a:latin typeface="Calibri"/>
              <a:ea typeface="Calibri"/>
              <a:cs typeface="Calibri"/>
              <a:sym typeface="Calibri"/>
            </a:endParaRPr>
          </a:p>
          <a:p>
            <a:pPr marL="274320" lvl="0" indent="-186388" algn="l" rtl="0">
              <a:lnSpc>
                <a:spcPct val="100000"/>
              </a:lnSpc>
              <a:spcBef>
                <a:spcPts val="481"/>
              </a:spcBef>
              <a:spcAft>
                <a:spcPts val="0"/>
              </a:spcAft>
              <a:buSzPts val="900"/>
              <a:buChar char="⚫"/>
            </a:pPr>
            <a:r>
              <a:rPr lang="en-GB" dirty="0">
                <a:latin typeface="Calibri"/>
                <a:ea typeface="Calibri"/>
                <a:cs typeface="Calibri"/>
                <a:sym typeface="Calibri"/>
              </a:rPr>
              <a:t>The focus of the Phonics Screening Check is to test children’s understanding of grapheme-phoneme correspondence and their ability to use this to decode real and pseudo (nonsense) words. </a:t>
            </a:r>
            <a:endParaRPr dirty="0">
              <a:latin typeface="Calibri"/>
              <a:ea typeface="Calibri"/>
              <a:cs typeface="Calibri"/>
              <a:sym typeface="Calibri"/>
            </a:endParaRPr>
          </a:p>
          <a:p>
            <a:pPr marL="274320" lvl="0" indent="-186388" algn="l" rtl="0">
              <a:lnSpc>
                <a:spcPct val="100000"/>
              </a:lnSpc>
              <a:spcBef>
                <a:spcPts val="481"/>
              </a:spcBef>
              <a:spcAft>
                <a:spcPts val="0"/>
              </a:spcAft>
              <a:buClr>
                <a:srgbClr val="0BD0D9"/>
              </a:buClr>
              <a:buSzPts val="900"/>
              <a:buChar char="⚫"/>
            </a:pPr>
            <a:r>
              <a:rPr lang="en-GB" dirty="0">
                <a:latin typeface="Calibri"/>
                <a:ea typeface="Calibri"/>
                <a:cs typeface="Calibri"/>
                <a:sym typeface="Calibri"/>
              </a:rPr>
              <a:t>The phonics screening check comprises of a list of 40 real and pseudo words that children read one-to-one to their teacher </a:t>
            </a:r>
            <a:r>
              <a:rPr lang="en-GB" dirty="0">
                <a:solidFill>
                  <a:srgbClr val="000000"/>
                </a:solidFill>
                <a:latin typeface="Calibri"/>
                <a:ea typeface="Calibri"/>
                <a:cs typeface="Calibri"/>
                <a:sym typeface="Calibri"/>
              </a:rPr>
              <a:t>in a quiet area of the school.</a:t>
            </a:r>
            <a:endParaRPr dirty="0"/>
          </a:p>
          <a:p>
            <a:pPr marL="274320" lvl="0" indent="-186388" algn="l" rtl="0">
              <a:lnSpc>
                <a:spcPct val="100000"/>
              </a:lnSpc>
              <a:spcBef>
                <a:spcPts val="481"/>
              </a:spcBef>
              <a:spcAft>
                <a:spcPts val="0"/>
              </a:spcAft>
              <a:buSzPts val="900"/>
              <a:buChar char="⚫"/>
            </a:pPr>
            <a:r>
              <a:rPr lang="en-GB" dirty="0">
                <a:latin typeface="Calibri"/>
                <a:ea typeface="Calibri"/>
                <a:cs typeface="Calibri"/>
                <a:sym typeface="Calibri"/>
              </a:rPr>
              <a:t>There is no time limit but the phonics screening check normally takes up to 10 minutes for each child.</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5"/>
          <p:cNvSpPr txBox="1">
            <a:spLocks noGrp="1"/>
          </p:cNvSpPr>
          <p:nvPr>
            <p:ph type="title"/>
          </p:nvPr>
        </p:nvSpPr>
        <p:spPr>
          <a:xfrm>
            <a:off x="215516" y="404664"/>
            <a:ext cx="8712968" cy="792088"/>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dk2"/>
              </a:buClr>
              <a:buSzPts val="4000"/>
              <a:buFont typeface="Calibri"/>
              <a:buNone/>
            </a:pPr>
            <a:r>
              <a:rPr lang="en-GB" sz="4000"/>
              <a:t>What will the children be expected to do?</a:t>
            </a:r>
            <a:endParaRPr/>
          </a:p>
        </p:txBody>
      </p:sp>
      <p:sp>
        <p:nvSpPr>
          <p:cNvPr id="197" name="Google Shape;197;p15"/>
          <p:cNvSpPr txBox="1">
            <a:spLocks noGrp="1"/>
          </p:cNvSpPr>
          <p:nvPr>
            <p:ph type="body" idx="1"/>
          </p:nvPr>
        </p:nvSpPr>
        <p:spPr>
          <a:xfrm>
            <a:off x="457200" y="1556792"/>
            <a:ext cx="8229600" cy="4767808"/>
          </a:xfrm>
          <a:prstGeom prst="rect">
            <a:avLst/>
          </a:prstGeom>
          <a:noFill/>
          <a:ln>
            <a:noFill/>
          </a:ln>
        </p:spPr>
        <p:txBody>
          <a:bodyPr spcFirstLastPara="1" wrap="square" lIns="91425" tIns="45700" rIns="91425" bIns="45700" anchor="t" anchorCtr="0">
            <a:normAutofit/>
          </a:bodyPr>
          <a:lstStyle/>
          <a:p>
            <a:pPr marL="274320" lvl="0" indent="-168910" algn="l" rtl="0">
              <a:lnSpc>
                <a:spcPct val="100000"/>
              </a:lnSpc>
              <a:spcBef>
                <a:spcPts val="0"/>
              </a:spcBef>
              <a:spcAft>
                <a:spcPts val="0"/>
              </a:spcAft>
              <a:buSzPts val="1000"/>
              <a:buChar char="⚫"/>
            </a:pPr>
            <a:r>
              <a:rPr lang="en-GB" sz="2800">
                <a:latin typeface="Calibri"/>
                <a:ea typeface="Calibri"/>
                <a:cs typeface="Calibri"/>
                <a:sym typeface="Calibri"/>
              </a:rPr>
              <a:t>Children will be told they are doing a sounding out and blending quiz rather than a reading test.</a:t>
            </a:r>
            <a:endParaRPr/>
          </a:p>
          <a:p>
            <a:pPr marL="274320" lvl="0" indent="-168910" algn="l" rtl="0">
              <a:lnSpc>
                <a:spcPct val="100000"/>
              </a:lnSpc>
              <a:spcBef>
                <a:spcPts val="560"/>
              </a:spcBef>
              <a:spcAft>
                <a:spcPts val="0"/>
              </a:spcAft>
              <a:buSzPts val="1000"/>
              <a:buChar char="⚫"/>
            </a:pPr>
            <a:r>
              <a:rPr lang="en-GB" sz="2800">
                <a:solidFill>
                  <a:srgbClr val="000000"/>
                </a:solidFill>
                <a:latin typeface="Calibri"/>
                <a:ea typeface="Calibri"/>
                <a:cs typeface="Calibri"/>
                <a:sym typeface="Calibri"/>
              </a:rPr>
              <a:t>They will be asked to read the real and nonsense words aloud.</a:t>
            </a:r>
            <a:endParaRPr/>
          </a:p>
          <a:p>
            <a:pPr marL="274320" lvl="0" indent="-168910" algn="l" rtl="0">
              <a:lnSpc>
                <a:spcPct val="100000"/>
              </a:lnSpc>
              <a:spcBef>
                <a:spcPts val="560"/>
              </a:spcBef>
              <a:spcAft>
                <a:spcPts val="0"/>
              </a:spcAft>
              <a:buSzPts val="1000"/>
              <a:buChar char="⚫"/>
            </a:pPr>
            <a:r>
              <a:rPr lang="en-GB" sz="2800">
                <a:latin typeface="Calibri"/>
                <a:ea typeface="Calibri"/>
                <a:cs typeface="Calibri"/>
                <a:sym typeface="Calibri"/>
              </a:rPr>
              <a:t>Children can ‘sound out’ before trying to say the whole word if this helps them. </a:t>
            </a:r>
            <a:endParaRPr sz="2800">
              <a:latin typeface="Calibri"/>
              <a:ea typeface="Calibri"/>
              <a:cs typeface="Calibri"/>
              <a:sym typeface="Calibri"/>
            </a:endParaRPr>
          </a:p>
          <a:p>
            <a:pPr marL="274320" lvl="0" indent="-168910" algn="l" rtl="0">
              <a:lnSpc>
                <a:spcPct val="100000"/>
              </a:lnSpc>
              <a:spcBef>
                <a:spcPts val="560"/>
              </a:spcBef>
              <a:spcAft>
                <a:spcPts val="0"/>
              </a:spcAft>
              <a:buSzPts val="1000"/>
              <a:buChar char="⚫"/>
            </a:pPr>
            <a:r>
              <a:rPr lang="en-GB" sz="2800">
                <a:latin typeface="Calibri"/>
                <a:ea typeface="Calibri"/>
                <a:cs typeface="Calibri"/>
                <a:sym typeface="Calibri"/>
              </a:rPr>
              <a:t>It will be pointed out that if there is a picture of an alien next to the word it isn’t a real word.</a:t>
            </a:r>
            <a:endParaRPr sz="2800">
              <a:latin typeface="Calibri"/>
              <a:ea typeface="Calibri"/>
              <a:cs typeface="Calibri"/>
              <a:sym typeface="Calibri"/>
            </a:endParaRPr>
          </a:p>
          <a:p>
            <a:pPr marL="274320" lvl="0" indent="-168910" algn="l" rtl="0">
              <a:lnSpc>
                <a:spcPct val="100000"/>
              </a:lnSpc>
              <a:spcBef>
                <a:spcPts val="560"/>
              </a:spcBef>
              <a:spcAft>
                <a:spcPts val="0"/>
              </a:spcAft>
              <a:buSzPts val="1000"/>
              <a:buFont typeface="Calibri"/>
              <a:buChar char="⚫"/>
            </a:pPr>
            <a:r>
              <a:rPr lang="en-GB" sz="2800">
                <a:latin typeface="Calibri"/>
                <a:ea typeface="Calibri"/>
                <a:cs typeface="Calibri"/>
                <a:sym typeface="Calibri"/>
              </a:rPr>
              <a:t>Children will be provided with a pencil and may add sound buttons to each word if they choose to. </a:t>
            </a:r>
            <a:endParaRPr sz="2800">
              <a:latin typeface="Calibri"/>
              <a:ea typeface="Calibri"/>
              <a:cs typeface="Calibri"/>
              <a:sym typeface="Calibri"/>
            </a:endParaRPr>
          </a:p>
          <a:p>
            <a:pPr marL="274320" lvl="0" indent="-117475" algn="l" rtl="0">
              <a:lnSpc>
                <a:spcPct val="100000"/>
              </a:lnSpc>
              <a:spcBef>
                <a:spcPts val="520"/>
              </a:spcBef>
              <a:spcAft>
                <a:spcPts val="0"/>
              </a:spcAft>
              <a:buSzPts val="2470"/>
              <a:buNone/>
            </a:pP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6"/>
          <p:cNvSpPr txBox="1">
            <a:spLocks noGrp="1"/>
          </p:cNvSpPr>
          <p:nvPr>
            <p:ph type="title"/>
          </p:nvPr>
        </p:nvSpPr>
        <p:spPr>
          <a:xfrm>
            <a:off x="755576" y="1268760"/>
            <a:ext cx="2736304" cy="18002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Clr>
                <a:schemeClr val="dk2"/>
              </a:buClr>
              <a:buSzPct val="100000"/>
              <a:buFont typeface="Calibri"/>
              <a:buNone/>
            </a:pPr>
            <a:r>
              <a:rPr lang="en-GB" sz="2700"/>
              <a:t>The phonics screening check will be constructed of 20 real words and 20 pseudo-words.</a:t>
            </a:r>
            <a:endParaRPr/>
          </a:p>
        </p:txBody>
      </p:sp>
      <p:pic>
        <p:nvPicPr>
          <p:cNvPr id="203" name="Google Shape;203;p16"/>
          <p:cNvPicPr preferRelativeResize="0">
            <a:picLocks noGrp="1"/>
          </p:cNvPicPr>
          <p:nvPr>
            <p:ph type="body" idx="1"/>
          </p:nvPr>
        </p:nvPicPr>
        <p:blipFill rotWithShape="1">
          <a:blip r:embed="rId3">
            <a:alphaModFix/>
          </a:blip>
          <a:srcRect l="6978" t="35503" r="4351" b="7396"/>
          <a:stretch/>
        </p:blipFill>
        <p:spPr>
          <a:xfrm>
            <a:off x="611560" y="3789040"/>
            <a:ext cx="5112568" cy="1872208"/>
          </a:xfrm>
          <a:prstGeom prst="rect">
            <a:avLst/>
          </a:prstGeom>
          <a:noFill/>
          <a:ln>
            <a:noFill/>
          </a:ln>
        </p:spPr>
      </p:pic>
      <p:pic>
        <p:nvPicPr>
          <p:cNvPr id="204" name="Google Shape;204;p16"/>
          <p:cNvPicPr preferRelativeResize="0"/>
          <p:nvPr/>
        </p:nvPicPr>
        <p:blipFill rotWithShape="1">
          <a:blip r:embed="rId4">
            <a:alphaModFix/>
          </a:blip>
          <a:srcRect l="7140" t="25444" r="5181" b="18638"/>
          <a:stretch/>
        </p:blipFill>
        <p:spPr>
          <a:xfrm>
            <a:off x="3635896" y="1124744"/>
            <a:ext cx="4813176" cy="1584176"/>
          </a:xfrm>
          <a:prstGeom prst="rect">
            <a:avLst/>
          </a:prstGeom>
          <a:noFill/>
          <a:ln>
            <a:noFill/>
          </a:ln>
        </p:spPr>
      </p:pic>
      <p:sp>
        <p:nvSpPr>
          <p:cNvPr id="205" name="Google Shape;205;p16"/>
          <p:cNvSpPr/>
          <p:nvPr/>
        </p:nvSpPr>
        <p:spPr>
          <a:xfrm>
            <a:off x="5821288" y="3789040"/>
            <a:ext cx="2627784"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Calibri"/>
                <a:ea typeface="Calibri"/>
                <a:cs typeface="Calibri"/>
                <a:sym typeface="Calibri"/>
              </a:rPr>
              <a:t>The pseudo words will be presented with a picture of an alien next to them.</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3" name="Google Shape;213;g2d1b92843c4_0_0"/>
          <p:cNvPicPr preferRelativeResize="0"/>
          <p:nvPr/>
        </p:nvPicPr>
        <p:blipFill>
          <a:blip r:embed="rId3">
            <a:alphaModFix/>
          </a:blip>
          <a:stretch>
            <a:fillRect/>
          </a:stretch>
        </p:blipFill>
        <p:spPr>
          <a:xfrm>
            <a:off x="1835750" y="340476"/>
            <a:ext cx="5301485" cy="5984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7"/>
          <p:cNvSpPr txBox="1">
            <a:spLocks noGrp="1"/>
          </p:cNvSpPr>
          <p:nvPr>
            <p:ph type="title"/>
          </p:nvPr>
        </p:nvSpPr>
        <p:spPr>
          <a:xfrm>
            <a:off x="457200" y="704088"/>
            <a:ext cx="8229600" cy="780696"/>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Clr>
                <a:schemeClr val="dk2"/>
              </a:buClr>
              <a:buSzPct val="100000"/>
              <a:buFont typeface="Calibri"/>
              <a:buNone/>
            </a:pPr>
            <a:r>
              <a:rPr lang="en-GB" sz="4000"/>
              <a:t>What type of words will the Phonics Screening Check contain?</a:t>
            </a:r>
            <a:endParaRPr sz="4000"/>
          </a:p>
        </p:txBody>
      </p:sp>
      <p:sp>
        <p:nvSpPr>
          <p:cNvPr id="219" name="Google Shape;219;p17"/>
          <p:cNvSpPr txBox="1">
            <a:spLocks noGrp="1"/>
          </p:cNvSpPr>
          <p:nvPr>
            <p:ph type="body" idx="1"/>
          </p:nvPr>
        </p:nvSpPr>
        <p:spPr>
          <a:xfrm>
            <a:off x="457200" y="1628800"/>
            <a:ext cx="8229600" cy="4968552"/>
          </a:xfrm>
          <a:prstGeom prst="rect">
            <a:avLst/>
          </a:prstGeom>
          <a:noFill/>
          <a:ln>
            <a:noFill/>
          </a:ln>
        </p:spPr>
        <p:txBody>
          <a:bodyPr spcFirstLastPara="1" wrap="square" lIns="91425" tIns="45700" rIns="91425" bIns="45700" anchor="t" anchorCtr="0">
            <a:normAutofit fontScale="40000" lnSpcReduction="20000"/>
          </a:bodyPr>
          <a:lstStyle/>
          <a:p>
            <a:pPr marL="274320" lvl="0" indent="-274320" algn="l" rtl="0">
              <a:lnSpc>
                <a:spcPct val="100000"/>
              </a:lnSpc>
              <a:spcBef>
                <a:spcPts val="0"/>
              </a:spcBef>
              <a:spcAft>
                <a:spcPts val="0"/>
              </a:spcAft>
              <a:buSzPct val="95000"/>
              <a:buNone/>
            </a:pPr>
            <a:r>
              <a:rPr lang="en-GB" sz="6000">
                <a:latin typeface="Calibri"/>
                <a:ea typeface="Calibri"/>
                <a:cs typeface="Calibri"/>
                <a:sym typeface="Calibri"/>
              </a:rPr>
              <a:t>    The check will begin with simple words and moves on to more complex words. There will be:</a:t>
            </a:r>
            <a:endParaRPr/>
          </a:p>
          <a:p>
            <a:pPr marL="274320" lvl="0" indent="-274320" algn="l" rtl="0">
              <a:lnSpc>
                <a:spcPct val="100000"/>
              </a:lnSpc>
              <a:spcBef>
                <a:spcPts val="480"/>
              </a:spcBef>
              <a:spcAft>
                <a:spcPts val="0"/>
              </a:spcAft>
              <a:buSzPct val="95000"/>
              <a:buNone/>
            </a:pPr>
            <a:endParaRPr sz="6000">
              <a:latin typeface="Calibri"/>
              <a:ea typeface="Calibri"/>
              <a:cs typeface="Calibri"/>
              <a:sym typeface="Calibri"/>
            </a:endParaRPr>
          </a:p>
          <a:p>
            <a:pPr marL="274320" lvl="0" indent="-193040" algn="l" rtl="0">
              <a:lnSpc>
                <a:spcPct val="100000"/>
              </a:lnSpc>
              <a:spcBef>
                <a:spcPts val="480"/>
              </a:spcBef>
              <a:spcAft>
                <a:spcPts val="0"/>
              </a:spcAft>
              <a:buSzPct val="41666"/>
              <a:buChar char="⚫"/>
            </a:pPr>
            <a:r>
              <a:rPr lang="en-GB" sz="6000">
                <a:latin typeface="Calibri"/>
                <a:ea typeface="Calibri"/>
                <a:cs typeface="Calibri"/>
                <a:sym typeface="Calibri"/>
              </a:rPr>
              <a:t>Simple CVC words for example the pseudo word, v-a-p</a:t>
            </a:r>
            <a:endParaRPr/>
          </a:p>
          <a:p>
            <a:pPr marL="274320" lvl="0" indent="-193040" algn="l" rtl="0">
              <a:lnSpc>
                <a:spcPct val="100000"/>
              </a:lnSpc>
              <a:spcBef>
                <a:spcPts val="480"/>
              </a:spcBef>
              <a:spcAft>
                <a:spcPts val="0"/>
              </a:spcAft>
              <a:buSzPct val="41666"/>
              <a:buChar char="⚫"/>
            </a:pPr>
            <a:r>
              <a:rPr lang="en-GB" sz="6000">
                <a:latin typeface="Calibri"/>
                <a:ea typeface="Calibri"/>
                <a:cs typeface="Calibri"/>
                <a:sym typeface="Calibri"/>
              </a:rPr>
              <a:t>Words with consonant digraphs such as </a:t>
            </a:r>
            <a:r>
              <a:rPr lang="en-GB" sz="6000">
                <a:solidFill>
                  <a:srgbClr val="FF0000"/>
                </a:solidFill>
                <a:latin typeface="Calibri"/>
                <a:ea typeface="Calibri"/>
                <a:cs typeface="Calibri"/>
                <a:sym typeface="Calibri"/>
              </a:rPr>
              <a:t>ch</a:t>
            </a:r>
            <a:r>
              <a:rPr lang="en-GB" sz="6000">
                <a:latin typeface="Calibri"/>
                <a:ea typeface="Calibri"/>
                <a:cs typeface="Calibri"/>
                <a:sym typeface="Calibri"/>
              </a:rPr>
              <a:t>-i-</a:t>
            </a:r>
            <a:r>
              <a:rPr lang="en-GB" sz="6000">
                <a:solidFill>
                  <a:srgbClr val="FF0000"/>
                </a:solidFill>
                <a:latin typeface="Calibri"/>
                <a:ea typeface="Calibri"/>
                <a:cs typeface="Calibri"/>
                <a:sym typeface="Calibri"/>
              </a:rPr>
              <a:t>ll</a:t>
            </a:r>
            <a:endParaRPr sz="6000">
              <a:latin typeface="Calibri"/>
              <a:ea typeface="Calibri"/>
              <a:cs typeface="Calibri"/>
              <a:sym typeface="Calibri"/>
            </a:endParaRPr>
          </a:p>
          <a:p>
            <a:pPr marL="274320" lvl="0" indent="-193040" algn="l" rtl="0">
              <a:lnSpc>
                <a:spcPct val="100000"/>
              </a:lnSpc>
              <a:spcBef>
                <a:spcPts val="480"/>
              </a:spcBef>
              <a:spcAft>
                <a:spcPts val="0"/>
              </a:spcAft>
              <a:buSzPct val="41666"/>
              <a:buChar char="⚫"/>
            </a:pPr>
            <a:r>
              <a:rPr lang="en-GB" sz="6000">
                <a:latin typeface="Calibri"/>
                <a:ea typeface="Calibri"/>
                <a:cs typeface="Calibri"/>
                <a:sym typeface="Calibri"/>
              </a:rPr>
              <a:t>Words with vowel digraphs such as w-</a:t>
            </a:r>
            <a:r>
              <a:rPr lang="en-GB" sz="6000">
                <a:solidFill>
                  <a:srgbClr val="FF0000"/>
                </a:solidFill>
                <a:latin typeface="Calibri"/>
                <a:ea typeface="Calibri"/>
                <a:cs typeface="Calibri"/>
                <a:sym typeface="Calibri"/>
              </a:rPr>
              <a:t>ee</a:t>
            </a:r>
            <a:r>
              <a:rPr lang="en-GB" sz="6000">
                <a:latin typeface="Calibri"/>
                <a:ea typeface="Calibri"/>
                <a:cs typeface="Calibri"/>
                <a:sym typeface="Calibri"/>
              </a:rPr>
              <a:t>-k or h-</a:t>
            </a:r>
            <a:r>
              <a:rPr lang="en-GB" sz="6000">
                <a:solidFill>
                  <a:srgbClr val="FF0000"/>
                </a:solidFill>
                <a:latin typeface="Calibri"/>
                <a:ea typeface="Calibri"/>
                <a:cs typeface="Calibri"/>
                <a:sym typeface="Calibri"/>
              </a:rPr>
              <a:t>oo</a:t>
            </a:r>
            <a:r>
              <a:rPr lang="en-GB" sz="6000">
                <a:latin typeface="Calibri"/>
                <a:ea typeface="Calibri"/>
                <a:cs typeface="Calibri"/>
                <a:sym typeface="Calibri"/>
              </a:rPr>
              <a:t>-k-s</a:t>
            </a:r>
            <a:endParaRPr/>
          </a:p>
          <a:p>
            <a:pPr marL="274320" lvl="0" indent="-193040" algn="l" rtl="0">
              <a:lnSpc>
                <a:spcPct val="100000"/>
              </a:lnSpc>
              <a:spcBef>
                <a:spcPts val="480"/>
              </a:spcBef>
              <a:spcAft>
                <a:spcPts val="0"/>
              </a:spcAft>
              <a:buSzPct val="41666"/>
              <a:buChar char="⚫"/>
            </a:pPr>
            <a:r>
              <a:rPr lang="en-GB" sz="6000">
                <a:latin typeface="Calibri"/>
                <a:ea typeface="Calibri"/>
                <a:cs typeface="Calibri"/>
                <a:sym typeface="Calibri"/>
              </a:rPr>
              <a:t>Words with adjacent consonants such as </a:t>
            </a:r>
            <a:r>
              <a:rPr lang="en-GB" sz="6000">
                <a:solidFill>
                  <a:srgbClr val="FF0000"/>
                </a:solidFill>
                <a:latin typeface="Calibri"/>
                <a:ea typeface="Calibri"/>
                <a:cs typeface="Calibri"/>
                <a:sym typeface="Calibri"/>
              </a:rPr>
              <a:t>s</a:t>
            </a:r>
            <a:r>
              <a:rPr lang="en-GB" sz="6000">
                <a:latin typeface="Calibri"/>
                <a:ea typeface="Calibri"/>
                <a:cs typeface="Calibri"/>
                <a:sym typeface="Calibri"/>
              </a:rPr>
              <a:t>-</a:t>
            </a:r>
            <a:r>
              <a:rPr lang="en-GB" sz="6000">
                <a:solidFill>
                  <a:srgbClr val="FF0000"/>
                </a:solidFill>
                <a:latin typeface="Calibri"/>
                <a:ea typeface="Calibri"/>
                <a:cs typeface="Calibri"/>
                <a:sym typeface="Calibri"/>
              </a:rPr>
              <a:t>t</a:t>
            </a:r>
            <a:r>
              <a:rPr lang="en-GB" sz="6000">
                <a:latin typeface="Calibri"/>
                <a:ea typeface="Calibri"/>
                <a:cs typeface="Calibri"/>
                <a:sym typeface="Calibri"/>
              </a:rPr>
              <a:t>-ar-t or pseudo words such as j-ou-</a:t>
            </a:r>
            <a:r>
              <a:rPr lang="en-GB" sz="6000">
                <a:solidFill>
                  <a:srgbClr val="FF0000"/>
                </a:solidFill>
                <a:latin typeface="Calibri"/>
                <a:ea typeface="Calibri"/>
                <a:cs typeface="Calibri"/>
                <a:sym typeface="Calibri"/>
              </a:rPr>
              <a:t>n</a:t>
            </a:r>
            <a:r>
              <a:rPr lang="en-GB" sz="6000">
                <a:latin typeface="Calibri"/>
                <a:ea typeface="Calibri"/>
                <a:cs typeface="Calibri"/>
                <a:sym typeface="Calibri"/>
              </a:rPr>
              <a:t>-</a:t>
            </a:r>
            <a:r>
              <a:rPr lang="en-GB" sz="6000">
                <a:solidFill>
                  <a:srgbClr val="FF0000"/>
                </a:solidFill>
                <a:latin typeface="Calibri"/>
                <a:ea typeface="Calibri"/>
                <a:cs typeface="Calibri"/>
                <a:sym typeface="Calibri"/>
              </a:rPr>
              <a:t>d</a:t>
            </a:r>
            <a:endParaRPr sz="6000">
              <a:latin typeface="Calibri"/>
              <a:ea typeface="Calibri"/>
              <a:cs typeface="Calibri"/>
              <a:sym typeface="Calibri"/>
            </a:endParaRPr>
          </a:p>
          <a:p>
            <a:pPr marL="274320" lvl="0" indent="-193040" algn="l" rtl="0">
              <a:lnSpc>
                <a:spcPct val="100000"/>
              </a:lnSpc>
              <a:spcBef>
                <a:spcPts val="480"/>
              </a:spcBef>
              <a:spcAft>
                <a:spcPts val="0"/>
              </a:spcAft>
              <a:buSzPct val="41666"/>
              <a:buChar char="⚫"/>
            </a:pPr>
            <a:r>
              <a:rPr lang="en-GB" sz="6000">
                <a:latin typeface="Calibri"/>
                <a:ea typeface="Calibri"/>
                <a:cs typeface="Calibri"/>
                <a:sym typeface="Calibri"/>
              </a:rPr>
              <a:t>Words containing split digraphs such as ph-</a:t>
            </a:r>
            <a:r>
              <a:rPr lang="en-GB" sz="6000">
                <a:solidFill>
                  <a:srgbClr val="FF0000"/>
                </a:solidFill>
                <a:latin typeface="Calibri"/>
                <a:ea typeface="Calibri"/>
                <a:cs typeface="Calibri"/>
                <a:sym typeface="Calibri"/>
              </a:rPr>
              <a:t>o</a:t>
            </a:r>
            <a:r>
              <a:rPr lang="en-GB" sz="6000">
                <a:latin typeface="Calibri"/>
                <a:ea typeface="Calibri"/>
                <a:cs typeface="Calibri"/>
                <a:sym typeface="Calibri"/>
              </a:rPr>
              <a:t>-n-</a:t>
            </a:r>
            <a:r>
              <a:rPr lang="en-GB" sz="6000">
                <a:solidFill>
                  <a:srgbClr val="FF0000"/>
                </a:solidFill>
                <a:latin typeface="Calibri"/>
                <a:ea typeface="Calibri"/>
                <a:cs typeface="Calibri"/>
                <a:sym typeface="Calibri"/>
              </a:rPr>
              <a:t>e</a:t>
            </a:r>
            <a:r>
              <a:rPr lang="en-GB" sz="6000">
                <a:latin typeface="Calibri"/>
                <a:ea typeface="Calibri"/>
                <a:cs typeface="Calibri"/>
                <a:sym typeface="Calibri"/>
              </a:rPr>
              <a:t> or s-l-</a:t>
            </a:r>
            <a:r>
              <a:rPr lang="en-GB" sz="6000">
                <a:solidFill>
                  <a:srgbClr val="FF0000"/>
                </a:solidFill>
                <a:latin typeface="Calibri"/>
                <a:ea typeface="Calibri"/>
                <a:cs typeface="Calibri"/>
                <a:sym typeface="Calibri"/>
              </a:rPr>
              <a:t>i</a:t>
            </a:r>
            <a:r>
              <a:rPr lang="en-GB" sz="6000">
                <a:latin typeface="Calibri"/>
                <a:ea typeface="Calibri"/>
                <a:cs typeface="Calibri"/>
                <a:sym typeface="Calibri"/>
              </a:rPr>
              <a:t>-d-</a:t>
            </a:r>
            <a:r>
              <a:rPr lang="en-GB" sz="6000">
                <a:solidFill>
                  <a:srgbClr val="FF0000"/>
                </a:solidFill>
                <a:latin typeface="Calibri"/>
                <a:ea typeface="Calibri"/>
                <a:cs typeface="Calibri"/>
                <a:sym typeface="Calibri"/>
              </a:rPr>
              <a:t>e</a:t>
            </a:r>
            <a:endParaRPr/>
          </a:p>
          <a:p>
            <a:pPr marL="274320" lvl="0" indent="-193040" algn="l" rtl="0">
              <a:lnSpc>
                <a:spcPct val="100000"/>
              </a:lnSpc>
              <a:spcBef>
                <a:spcPts val="480"/>
              </a:spcBef>
              <a:spcAft>
                <a:spcPts val="0"/>
              </a:spcAft>
              <a:buSzPct val="41666"/>
              <a:buChar char="⚫"/>
            </a:pPr>
            <a:r>
              <a:rPr lang="en-GB" sz="6000">
                <a:latin typeface="Calibri"/>
                <a:ea typeface="Calibri"/>
                <a:cs typeface="Calibri"/>
                <a:sym typeface="Calibri"/>
              </a:rPr>
              <a:t>Words with alternative spellings of phonemes such as d-</a:t>
            </a:r>
            <a:r>
              <a:rPr lang="en-GB" sz="6000">
                <a:solidFill>
                  <a:srgbClr val="FF0000"/>
                </a:solidFill>
                <a:latin typeface="Calibri"/>
                <a:ea typeface="Calibri"/>
                <a:cs typeface="Calibri"/>
                <a:sym typeface="Calibri"/>
              </a:rPr>
              <a:t>ay</a:t>
            </a:r>
            <a:r>
              <a:rPr lang="en-GB" sz="6000">
                <a:latin typeface="Calibri"/>
                <a:ea typeface="Calibri"/>
                <a:cs typeface="Calibri"/>
                <a:sym typeface="Calibri"/>
              </a:rPr>
              <a:t> and t-r-</a:t>
            </a:r>
            <a:r>
              <a:rPr lang="en-GB" sz="6000">
                <a:solidFill>
                  <a:srgbClr val="FF0000"/>
                </a:solidFill>
                <a:latin typeface="Calibri"/>
                <a:ea typeface="Calibri"/>
                <a:cs typeface="Calibri"/>
                <a:sym typeface="Calibri"/>
              </a:rPr>
              <a:t>ai</a:t>
            </a:r>
            <a:r>
              <a:rPr lang="en-GB" sz="6000">
                <a:latin typeface="Calibri"/>
                <a:ea typeface="Calibri"/>
                <a:cs typeface="Calibri"/>
                <a:sym typeface="Calibri"/>
              </a:rPr>
              <a:t>-n-s</a:t>
            </a:r>
            <a:endParaRPr/>
          </a:p>
          <a:p>
            <a:pPr marL="274320" lvl="0" indent="-193040" algn="l" rtl="0">
              <a:lnSpc>
                <a:spcPct val="100000"/>
              </a:lnSpc>
              <a:spcBef>
                <a:spcPts val="480"/>
              </a:spcBef>
              <a:spcAft>
                <a:spcPts val="0"/>
              </a:spcAft>
              <a:buSzPct val="41666"/>
              <a:buChar char="⚫"/>
            </a:pPr>
            <a:r>
              <a:rPr lang="en-GB" sz="6000">
                <a:latin typeface="Calibri"/>
                <a:ea typeface="Calibri"/>
                <a:cs typeface="Calibri"/>
                <a:sym typeface="Calibri"/>
              </a:rPr>
              <a:t>Pseudo words that can be pronounced in alternative ways for example v-</a:t>
            </a:r>
            <a:r>
              <a:rPr lang="en-GB" sz="6000">
                <a:solidFill>
                  <a:srgbClr val="FF0000"/>
                </a:solidFill>
                <a:latin typeface="Calibri"/>
                <a:ea typeface="Calibri"/>
                <a:cs typeface="Calibri"/>
                <a:sym typeface="Calibri"/>
              </a:rPr>
              <a:t>oo</a:t>
            </a:r>
            <a:r>
              <a:rPr lang="en-GB" sz="6000">
                <a:latin typeface="Calibri"/>
                <a:ea typeface="Calibri"/>
                <a:cs typeface="Calibri"/>
                <a:sym typeface="Calibri"/>
              </a:rPr>
              <a:t>-n (both will be marked correctly)</a:t>
            </a:r>
            <a:endParaRPr/>
          </a:p>
          <a:p>
            <a:pPr marL="274320" lvl="0" indent="-193040" algn="l" rtl="0">
              <a:lnSpc>
                <a:spcPct val="100000"/>
              </a:lnSpc>
              <a:spcBef>
                <a:spcPts val="480"/>
              </a:spcBef>
              <a:spcAft>
                <a:spcPts val="0"/>
              </a:spcAft>
              <a:buSzPct val="41666"/>
              <a:buChar char="⚫"/>
            </a:pPr>
            <a:r>
              <a:rPr lang="en-GB" sz="6000">
                <a:latin typeface="Calibri"/>
                <a:ea typeface="Calibri"/>
                <a:cs typeface="Calibri"/>
                <a:sym typeface="Calibri"/>
              </a:rPr>
              <a:t>Two- syllable words such as d-e-n</a:t>
            </a:r>
            <a:r>
              <a:rPr lang="en-GB" sz="6000">
                <a:solidFill>
                  <a:srgbClr val="FF0000"/>
                </a:solidFill>
                <a:latin typeface="Calibri"/>
                <a:ea typeface="Calibri"/>
                <a:cs typeface="Calibri"/>
                <a:sym typeface="Calibri"/>
              </a:rPr>
              <a:t>/</a:t>
            </a:r>
            <a:r>
              <a:rPr lang="en-GB" sz="6000">
                <a:latin typeface="Calibri"/>
                <a:ea typeface="Calibri"/>
                <a:cs typeface="Calibri"/>
                <a:sym typeface="Calibri"/>
              </a:rPr>
              <a:t>t-i-s-t.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8"/>
          <p:cNvSpPr txBox="1">
            <a:spLocks noGrp="1"/>
          </p:cNvSpPr>
          <p:nvPr>
            <p:ph type="title"/>
          </p:nvPr>
        </p:nvSpPr>
        <p:spPr>
          <a:xfrm>
            <a:off x="539552" y="1052736"/>
            <a:ext cx="8229600" cy="720080"/>
          </a:xfrm>
          <a:prstGeom prst="rect">
            <a:avLst/>
          </a:prstGeom>
          <a:noFill/>
          <a:ln>
            <a:noFill/>
          </a:ln>
        </p:spPr>
        <p:txBody>
          <a:bodyPr spcFirstLastPara="1" wrap="square" lIns="0" tIns="45700" rIns="0" bIns="0" anchor="b" anchorCtr="0">
            <a:normAutofit fontScale="90000"/>
          </a:bodyPr>
          <a:lstStyle/>
          <a:p>
            <a:pPr marL="0" lvl="0" indent="0" algn="ctr" rtl="0">
              <a:lnSpc>
                <a:spcPct val="100000"/>
              </a:lnSpc>
              <a:spcBef>
                <a:spcPts val="0"/>
              </a:spcBef>
              <a:spcAft>
                <a:spcPts val="0"/>
              </a:spcAft>
              <a:buClr>
                <a:schemeClr val="dk2"/>
              </a:buClr>
              <a:buSzPct val="129131"/>
              <a:buFont typeface="Calibri"/>
              <a:buNone/>
            </a:pPr>
            <a:br>
              <a:rPr lang="en-GB"/>
            </a:br>
            <a:br>
              <a:rPr lang="en-GB"/>
            </a:br>
            <a:br>
              <a:rPr lang="en-GB"/>
            </a:br>
            <a:br>
              <a:rPr lang="en-GB"/>
            </a:br>
            <a:br>
              <a:rPr lang="en-GB"/>
            </a:br>
            <a:br>
              <a:rPr lang="en-GB"/>
            </a:br>
            <a:br>
              <a:rPr lang="en-GB"/>
            </a:br>
            <a:r>
              <a:rPr lang="en-GB" sz="4400"/>
              <a:t>How will the data be used?</a:t>
            </a:r>
            <a:br>
              <a:rPr lang="en-GB" sz="4400"/>
            </a:br>
            <a:endParaRPr sz="4400"/>
          </a:p>
        </p:txBody>
      </p:sp>
      <p:sp>
        <p:nvSpPr>
          <p:cNvPr id="225" name="Google Shape;225;p18"/>
          <p:cNvSpPr txBox="1">
            <a:spLocks noGrp="1"/>
          </p:cNvSpPr>
          <p:nvPr>
            <p:ph type="body" idx="1"/>
          </p:nvPr>
        </p:nvSpPr>
        <p:spPr>
          <a:xfrm>
            <a:off x="512007" y="1052736"/>
            <a:ext cx="8229600" cy="4929411"/>
          </a:xfrm>
          <a:prstGeom prst="rect">
            <a:avLst/>
          </a:prstGeom>
          <a:noFill/>
          <a:ln>
            <a:noFill/>
          </a:ln>
        </p:spPr>
        <p:txBody>
          <a:bodyPr spcFirstLastPara="1" wrap="square" lIns="91425" tIns="45700" rIns="91425" bIns="45700" anchor="t" anchorCtr="0">
            <a:noAutofit/>
          </a:bodyPr>
          <a:lstStyle/>
          <a:p>
            <a:pPr marL="274320" lvl="0" indent="-274320" algn="l" rtl="0">
              <a:lnSpc>
                <a:spcPct val="100000"/>
              </a:lnSpc>
              <a:spcBef>
                <a:spcPts val="0"/>
              </a:spcBef>
              <a:spcAft>
                <a:spcPts val="0"/>
              </a:spcAft>
              <a:buSzPts val="2280"/>
              <a:buNone/>
            </a:pPr>
            <a:endParaRPr sz="2400" dirty="0"/>
          </a:p>
          <a:p>
            <a:pPr marL="274320" lvl="0" indent="-274320" algn="l" rtl="0">
              <a:lnSpc>
                <a:spcPct val="100000"/>
              </a:lnSpc>
              <a:spcBef>
                <a:spcPts val="480"/>
              </a:spcBef>
              <a:spcAft>
                <a:spcPts val="0"/>
              </a:spcAft>
              <a:buSzPts val="2280"/>
              <a:buNone/>
            </a:pPr>
            <a:r>
              <a:rPr lang="en-GB" sz="2400" dirty="0">
                <a:latin typeface="Calibri"/>
                <a:ea typeface="Calibri"/>
                <a:cs typeface="Calibri"/>
                <a:sym typeface="Calibri"/>
              </a:rPr>
              <a:t>The data will be used in the following ways:</a:t>
            </a:r>
            <a:endParaRPr dirty="0"/>
          </a:p>
          <a:p>
            <a:pPr marL="274320" lvl="0" indent="-193040" algn="l" rtl="0">
              <a:lnSpc>
                <a:spcPct val="100000"/>
              </a:lnSpc>
              <a:spcBef>
                <a:spcPts val="480"/>
              </a:spcBef>
              <a:spcAft>
                <a:spcPts val="0"/>
              </a:spcAft>
              <a:buSzPts val="1000"/>
              <a:buChar char="⚫"/>
            </a:pPr>
            <a:r>
              <a:rPr lang="en-GB" sz="2400" dirty="0">
                <a:latin typeface="Calibri"/>
                <a:ea typeface="Calibri"/>
                <a:cs typeface="Calibri"/>
                <a:sym typeface="Calibri"/>
              </a:rPr>
              <a:t>Individual children’s results will be sent home to parents with their annual report, so that parents are kept informed about their child’s progress.</a:t>
            </a:r>
            <a:endParaRPr dirty="0"/>
          </a:p>
          <a:p>
            <a:pPr marL="274320" lvl="0" indent="-193040" algn="l" rtl="0">
              <a:lnSpc>
                <a:spcPct val="100000"/>
              </a:lnSpc>
              <a:spcBef>
                <a:spcPts val="480"/>
              </a:spcBef>
              <a:spcAft>
                <a:spcPts val="0"/>
              </a:spcAft>
              <a:buSzPts val="1000"/>
              <a:buChar char="⚫"/>
            </a:pPr>
            <a:r>
              <a:rPr lang="en-GB" sz="2400" dirty="0">
                <a:latin typeface="Calibri"/>
                <a:ea typeface="Calibri"/>
                <a:cs typeface="Calibri"/>
                <a:sym typeface="Calibri"/>
              </a:rPr>
              <a:t>Results will be recorded in the school summative assessment database where they will be available to the teaching staff to use to support children’s next steps in learning.</a:t>
            </a:r>
            <a:endParaRPr dirty="0"/>
          </a:p>
          <a:p>
            <a:pPr marL="274320" lvl="0" indent="-193040" algn="l" rtl="0">
              <a:lnSpc>
                <a:spcPct val="100000"/>
              </a:lnSpc>
              <a:spcBef>
                <a:spcPts val="480"/>
              </a:spcBef>
              <a:spcAft>
                <a:spcPts val="0"/>
              </a:spcAft>
              <a:buSzPts val="1000"/>
              <a:buChar char="⚫"/>
            </a:pPr>
            <a:r>
              <a:rPr lang="en-GB" sz="2400" dirty="0">
                <a:latin typeface="Calibri"/>
                <a:ea typeface="Calibri"/>
                <a:cs typeface="Calibri"/>
                <a:sym typeface="Calibri"/>
              </a:rPr>
              <a:t>The results will be reported to The Local Authority for data analysis and monitoring and for use in Ofsted inspections.</a:t>
            </a:r>
            <a:endParaRPr dirty="0"/>
          </a:p>
          <a:p>
            <a:pPr marL="274320" lvl="0" indent="-193040" algn="l" rtl="0">
              <a:lnSpc>
                <a:spcPct val="100000"/>
              </a:lnSpc>
              <a:spcBef>
                <a:spcPts val="480"/>
              </a:spcBef>
              <a:spcAft>
                <a:spcPts val="0"/>
              </a:spcAft>
              <a:buSzPts val="1000"/>
              <a:buChar char="⚫"/>
            </a:pPr>
            <a:r>
              <a:rPr lang="en-GB" sz="2400" dirty="0">
                <a:latin typeface="Calibri"/>
                <a:ea typeface="Calibri"/>
                <a:cs typeface="Calibri"/>
                <a:sym typeface="Calibri"/>
              </a:rPr>
              <a:t>National and Local Authority results will be reported to track standards over time and allow schools to benchmark the performance of their children.</a:t>
            </a:r>
            <a:endParaRPr sz="2400" dirty="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9"/>
          <p:cNvSpPr txBox="1">
            <a:spLocks noGrp="1"/>
          </p:cNvSpPr>
          <p:nvPr>
            <p:ph type="title"/>
          </p:nvPr>
        </p:nvSpPr>
        <p:spPr>
          <a:xfrm>
            <a:off x="457200" y="704088"/>
            <a:ext cx="8229600" cy="780696"/>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dk2"/>
              </a:buClr>
              <a:buSzPts val="4000"/>
              <a:buFont typeface="Calibri"/>
              <a:buNone/>
            </a:pPr>
            <a:r>
              <a:rPr lang="en-GB" sz="4000"/>
              <a:t>How can you help?</a:t>
            </a:r>
            <a:endParaRPr sz="4000"/>
          </a:p>
        </p:txBody>
      </p:sp>
      <p:sp>
        <p:nvSpPr>
          <p:cNvPr id="231" name="Google Shape;231;p19"/>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755"/>
              <a:buFont typeface="Arial"/>
              <a:buChar char="•"/>
            </a:pPr>
            <a:r>
              <a:rPr lang="en-GB" sz="2900">
                <a:latin typeface="Calibri"/>
                <a:ea typeface="Calibri"/>
                <a:cs typeface="Calibri"/>
                <a:sym typeface="Calibri"/>
              </a:rPr>
              <a:t>Encourage your child to ‘sound out’ when reading or writing words they are unsure of. </a:t>
            </a:r>
            <a:endParaRPr/>
          </a:p>
          <a:p>
            <a:pPr marL="274320" lvl="0" indent="-274320" algn="l" rtl="0">
              <a:lnSpc>
                <a:spcPct val="100000"/>
              </a:lnSpc>
              <a:spcBef>
                <a:spcPts val="1450"/>
              </a:spcBef>
              <a:spcAft>
                <a:spcPts val="0"/>
              </a:spcAft>
              <a:buClr>
                <a:srgbClr val="0BD0D9"/>
              </a:buClr>
              <a:buSzPts val="2755"/>
              <a:buFont typeface="Arial"/>
              <a:buChar char="•"/>
            </a:pPr>
            <a:r>
              <a:rPr lang="en-GB" sz="2900">
                <a:latin typeface="Calibri"/>
                <a:ea typeface="Calibri"/>
                <a:cs typeface="Calibri"/>
                <a:sym typeface="Calibri"/>
              </a:rPr>
              <a:t>Revise sounds from the sound mat.</a:t>
            </a:r>
            <a:endParaRPr/>
          </a:p>
          <a:p>
            <a:pPr marL="274320" lvl="0" indent="-274320" algn="l" rtl="0">
              <a:lnSpc>
                <a:spcPct val="100000"/>
              </a:lnSpc>
              <a:spcBef>
                <a:spcPts val="1450"/>
              </a:spcBef>
              <a:spcAft>
                <a:spcPts val="0"/>
              </a:spcAft>
              <a:buClr>
                <a:srgbClr val="0BD0D9"/>
              </a:buClr>
              <a:buSzPts val="2755"/>
              <a:buFont typeface="Arial"/>
              <a:buChar char="•"/>
            </a:pPr>
            <a:r>
              <a:rPr lang="en-GB" sz="2900">
                <a:solidFill>
                  <a:srgbClr val="000000"/>
                </a:solidFill>
                <a:latin typeface="Calibri"/>
                <a:ea typeface="Calibri"/>
                <a:cs typeface="Calibri"/>
                <a:sym typeface="Calibri"/>
              </a:rPr>
              <a:t>Ensure your child has plenty of sleep and breakfast the week beginning the Phonics Screening Check.</a:t>
            </a:r>
            <a:endParaRPr sz="2900">
              <a:latin typeface="Calibri"/>
              <a:ea typeface="Calibri"/>
              <a:cs typeface="Calibri"/>
              <a:sym typeface="Calibri"/>
            </a:endParaRPr>
          </a:p>
          <a:p>
            <a:pPr marL="0" lvl="0" indent="0" algn="l" rtl="0">
              <a:lnSpc>
                <a:spcPct val="100000"/>
              </a:lnSpc>
              <a:spcBef>
                <a:spcPts val="1200"/>
              </a:spcBef>
              <a:spcAft>
                <a:spcPts val="0"/>
              </a:spcAft>
              <a:buSzPts val="2280"/>
              <a:buNone/>
            </a:pPr>
            <a:endParaRPr sz="2400">
              <a:solidFill>
                <a:srgbClr val="CC0000"/>
              </a:solidFill>
              <a:latin typeface="Calibri"/>
              <a:ea typeface="Calibri"/>
              <a:cs typeface="Calibri"/>
              <a:sym typeface="Calibri"/>
            </a:endParaRPr>
          </a:p>
          <a:p>
            <a:pPr marL="274320" lvl="0" indent="-117475" algn="l" rtl="0">
              <a:lnSpc>
                <a:spcPct val="100000"/>
              </a:lnSpc>
              <a:spcBef>
                <a:spcPts val="520"/>
              </a:spcBef>
              <a:spcAft>
                <a:spcPts val="0"/>
              </a:spcAft>
              <a:buSzPts val="2470"/>
              <a:buNone/>
            </a:pPr>
            <a:endParaRPr>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0"/>
          <p:cNvSpPr txBox="1">
            <a:spLocks noGrp="1"/>
          </p:cNvSpPr>
          <p:nvPr>
            <p:ph type="title"/>
          </p:nvPr>
        </p:nvSpPr>
        <p:spPr>
          <a:xfrm>
            <a:off x="457200" y="704088"/>
            <a:ext cx="8229600" cy="63668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Clr>
                <a:schemeClr val="dk2"/>
              </a:buClr>
              <a:buSzPct val="100000"/>
              <a:buFont typeface="Calibri"/>
              <a:buNone/>
            </a:pPr>
            <a:r>
              <a:rPr lang="en-GB" sz="4000"/>
              <a:t>Online Phonics Resources</a:t>
            </a:r>
            <a:endParaRPr sz="4000"/>
          </a:p>
        </p:txBody>
      </p:sp>
      <p:sp>
        <p:nvSpPr>
          <p:cNvPr id="237" name="Google Shape;237;p20"/>
          <p:cNvSpPr txBox="1">
            <a:spLocks noGrp="1"/>
          </p:cNvSpPr>
          <p:nvPr>
            <p:ph type="body" idx="1"/>
          </p:nvPr>
        </p:nvSpPr>
        <p:spPr>
          <a:xfrm>
            <a:off x="457200" y="1607980"/>
            <a:ext cx="8229600" cy="4833460"/>
          </a:xfrm>
          <a:prstGeom prst="rect">
            <a:avLst/>
          </a:prstGeom>
          <a:noFill/>
          <a:ln>
            <a:noFill/>
          </a:ln>
        </p:spPr>
        <p:txBody>
          <a:bodyPr spcFirstLastPara="1" wrap="square" lIns="91425" tIns="45700" rIns="91425" bIns="45700" anchor="t" anchorCtr="0">
            <a:normAutofit fontScale="92500" lnSpcReduction="20000"/>
          </a:bodyPr>
          <a:lstStyle/>
          <a:p>
            <a:pPr marL="274320" lvl="0" indent="-188277" algn="l" rtl="0">
              <a:lnSpc>
                <a:spcPct val="100000"/>
              </a:lnSpc>
              <a:spcBef>
                <a:spcPts val="0"/>
              </a:spcBef>
              <a:spcAft>
                <a:spcPts val="0"/>
              </a:spcAft>
              <a:buSzPct val="41666"/>
              <a:buChar char="⚫"/>
            </a:pPr>
            <a:r>
              <a:rPr lang="en-GB" sz="2400" dirty="0">
                <a:latin typeface="Calibri"/>
                <a:ea typeface="Calibri"/>
                <a:cs typeface="Calibri"/>
                <a:sym typeface="Calibri"/>
              </a:rPr>
              <a:t>The following websites are recommended by the school but we are not responsible for their content. Please always supervise your child when they use the following websites:</a:t>
            </a:r>
            <a:endParaRPr sz="2000" dirty="0">
              <a:latin typeface="Calibri"/>
              <a:ea typeface="Calibri"/>
              <a:cs typeface="Calibri"/>
              <a:sym typeface="Calibri"/>
            </a:endParaRPr>
          </a:p>
          <a:p>
            <a:pPr marL="274320" lvl="0" indent="-188277" algn="l" rtl="0">
              <a:lnSpc>
                <a:spcPct val="100000"/>
              </a:lnSpc>
              <a:spcBef>
                <a:spcPts val="480"/>
              </a:spcBef>
              <a:spcAft>
                <a:spcPts val="0"/>
              </a:spcAft>
              <a:buSzPct val="41666"/>
              <a:buChar char="⚫"/>
            </a:pPr>
            <a:r>
              <a:rPr lang="en-GB" sz="2400" dirty="0">
                <a:latin typeface="Calibri"/>
                <a:ea typeface="Calibri"/>
                <a:cs typeface="Calibri"/>
                <a:sym typeface="Calibri"/>
              </a:rPr>
              <a:t>Phonics Play - Free Parents Resources</a:t>
            </a:r>
            <a:endParaRPr dirty="0"/>
          </a:p>
          <a:p>
            <a:pPr marL="0" lvl="0" indent="0" algn="l" rtl="0">
              <a:lnSpc>
                <a:spcPct val="100000"/>
              </a:lnSpc>
              <a:spcBef>
                <a:spcPts val="480"/>
              </a:spcBef>
              <a:spcAft>
                <a:spcPts val="0"/>
              </a:spcAft>
              <a:buSzPct val="95000"/>
              <a:buNone/>
            </a:pPr>
            <a:r>
              <a:rPr lang="en-GB" sz="2400" dirty="0">
                <a:latin typeface="Calibri"/>
                <a:ea typeface="Calibri"/>
                <a:cs typeface="Calibri"/>
                <a:sym typeface="Calibri"/>
              </a:rPr>
              <a:t>    </a:t>
            </a:r>
            <a:r>
              <a:rPr lang="en-GB" sz="2400" dirty="0">
                <a:latin typeface="Calibri"/>
                <a:ea typeface="Calibri"/>
                <a:cs typeface="Calibri"/>
                <a:sym typeface="Calibri"/>
                <a:hlinkClick r:id="rId3"/>
              </a:rPr>
              <a:t>http://www.phonicsplay.co.uk/Phase5Menu.htm</a:t>
            </a:r>
            <a:endParaRPr sz="2400" dirty="0">
              <a:latin typeface="Calibri"/>
              <a:ea typeface="Calibri"/>
              <a:cs typeface="Calibri"/>
              <a:sym typeface="Calibri"/>
            </a:endParaRPr>
          </a:p>
          <a:p>
            <a:pPr marL="274320" lvl="0" indent="-188277" algn="l" rtl="0">
              <a:lnSpc>
                <a:spcPct val="100000"/>
              </a:lnSpc>
              <a:spcBef>
                <a:spcPts val="480"/>
              </a:spcBef>
              <a:spcAft>
                <a:spcPts val="0"/>
              </a:spcAft>
              <a:buSzPct val="41666"/>
              <a:buChar char="⚫"/>
            </a:pPr>
            <a:r>
              <a:rPr lang="en-GB" sz="2400" dirty="0">
                <a:latin typeface="Calibri"/>
                <a:ea typeface="Calibri"/>
                <a:cs typeface="Calibri"/>
                <a:sym typeface="Calibri"/>
              </a:rPr>
              <a:t>Teach your monster to read - Computer version is 100% free</a:t>
            </a:r>
            <a:endParaRPr sz="2400" dirty="0">
              <a:latin typeface="Calibri"/>
              <a:ea typeface="Calibri"/>
              <a:cs typeface="Calibri"/>
              <a:sym typeface="Calibri"/>
            </a:endParaRPr>
          </a:p>
          <a:p>
            <a:pPr marL="0" lvl="0" indent="0" algn="l" rtl="0">
              <a:lnSpc>
                <a:spcPct val="100000"/>
              </a:lnSpc>
              <a:spcBef>
                <a:spcPts val="480"/>
              </a:spcBef>
              <a:spcAft>
                <a:spcPts val="0"/>
              </a:spcAft>
              <a:buSzPct val="95000"/>
              <a:buNone/>
            </a:pPr>
            <a:r>
              <a:rPr lang="en-GB" sz="2400" dirty="0">
                <a:latin typeface="Calibri"/>
                <a:ea typeface="Calibri"/>
                <a:cs typeface="Calibri"/>
                <a:sym typeface="Calibri"/>
              </a:rPr>
              <a:t>    </a:t>
            </a:r>
            <a:r>
              <a:rPr lang="en-GB" sz="2400" dirty="0">
                <a:latin typeface="Calibri"/>
                <a:ea typeface="Calibri"/>
                <a:cs typeface="Calibri"/>
                <a:sym typeface="Calibri"/>
                <a:hlinkClick r:id="rId4"/>
              </a:rPr>
              <a:t>https://www.teachyourmonstertoread.com/</a:t>
            </a:r>
            <a:endParaRPr sz="2400" dirty="0">
              <a:latin typeface="Calibri"/>
              <a:ea typeface="Calibri"/>
              <a:cs typeface="Calibri"/>
              <a:sym typeface="Calibri"/>
            </a:endParaRPr>
          </a:p>
          <a:p>
            <a:pPr marL="274320" lvl="0" indent="-188277" algn="l" rtl="0">
              <a:lnSpc>
                <a:spcPct val="100000"/>
              </a:lnSpc>
              <a:spcBef>
                <a:spcPts val="480"/>
              </a:spcBef>
              <a:spcAft>
                <a:spcPts val="0"/>
              </a:spcAft>
              <a:buSzPct val="41666"/>
              <a:buChar char="⚫"/>
            </a:pPr>
            <a:r>
              <a:rPr lang="en-GB" sz="2400" dirty="0">
                <a:latin typeface="Calibri"/>
                <a:ea typeface="Calibri"/>
                <a:cs typeface="Calibri"/>
                <a:sym typeface="Calibri"/>
              </a:rPr>
              <a:t>Floppy’s phonics practice zone</a:t>
            </a:r>
            <a:endParaRPr sz="2400" dirty="0">
              <a:latin typeface="Calibri"/>
              <a:ea typeface="Calibri"/>
              <a:cs typeface="Calibri"/>
              <a:sym typeface="Calibri"/>
            </a:endParaRPr>
          </a:p>
          <a:p>
            <a:pPr marL="274320" lvl="0" indent="0" algn="l" rtl="0">
              <a:lnSpc>
                <a:spcPct val="100000"/>
              </a:lnSpc>
              <a:spcBef>
                <a:spcPts val="480"/>
              </a:spcBef>
              <a:spcAft>
                <a:spcPts val="0"/>
              </a:spcAft>
              <a:buSzPct val="71250"/>
              <a:buNone/>
            </a:pPr>
            <a:r>
              <a:rPr lang="en-GB" sz="2400" u="sng" dirty="0">
                <a:solidFill>
                  <a:schemeClr val="hlink"/>
                </a:solidFill>
                <a:latin typeface="Calibri"/>
                <a:ea typeface="Calibri"/>
                <a:cs typeface="Calibri"/>
                <a:sym typeface="Calibri"/>
                <a:hlinkClick r:id="rId5"/>
              </a:rPr>
              <a:t>https://www.oxfordowl.co.uk/</a:t>
            </a:r>
            <a:endParaRPr sz="2400" dirty="0">
              <a:latin typeface="Calibri"/>
              <a:ea typeface="Calibri"/>
              <a:cs typeface="Calibri"/>
              <a:sym typeface="Calibri"/>
            </a:endParaRPr>
          </a:p>
          <a:p>
            <a:pPr marL="274320" lvl="0" indent="0" algn="l" rtl="0">
              <a:lnSpc>
                <a:spcPct val="100000"/>
              </a:lnSpc>
              <a:spcBef>
                <a:spcPts val="480"/>
              </a:spcBef>
              <a:spcAft>
                <a:spcPts val="0"/>
              </a:spcAft>
              <a:buSzPct val="71250"/>
              <a:buNone/>
            </a:pPr>
            <a:endParaRPr sz="2400" dirty="0">
              <a:latin typeface="Calibri"/>
              <a:ea typeface="Calibri"/>
              <a:cs typeface="Calibri"/>
              <a:sym typeface="Calibri"/>
            </a:endParaRPr>
          </a:p>
          <a:p>
            <a:pPr marL="0" lvl="0" indent="0" algn="l" rtl="0">
              <a:lnSpc>
                <a:spcPct val="100000"/>
              </a:lnSpc>
              <a:spcBef>
                <a:spcPts val="480"/>
              </a:spcBef>
              <a:spcAft>
                <a:spcPts val="0"/>
              </a:spcAft>
              <a:buSzPct val="95000"/>
              <a:buNone/>
            </a:pPr>
            <a:r>
              <a:rPr lang="en-GB" sz="2400" dirty="0">
                <a:latin typeface="Calibri"/>
                <a:ea typeface="Calibri"/>
                <a:cs typeface="Calibri"/>
                <a:sym typeface="Calibri"/>
              </a:rPr>
              <a:t>    There is a guide for logging into this on Google Classroom. Log in details are </a:t>
            </a:r>
          </a:p>
          <a:p>
            <a:pPr marL="0" lvl="0" indent="0" algn="l" rtl="0">
              <a:lnSpc>
                <a:spcPct val="100000"/>
              </a:lnSpc>
              <a:spcBef>
                <a:spcPts val="480"/>
              </a:spcBef>
              <a:spcAft>
                <a:spcPts val="0"/>
              </a:spcAft>
              <a:buSzPct val="95000"/>
              <a:buNone/>
            </a:pPr>
            <a:r>
              <a:rPr lang="en-GB" sz="2400" b="1" dirty="0">
                <a:latin typeface="Calibri"/>
                <a:ea typeface="Calibri"/>
                <a:cs typeface="Calibri"/>
                <a:sym typeface="Calibri"/>
              </a:rPr>
              <a:t>username: </a:t>
            </a:r>
            <a:r>
              <a:rPr lang="en-GB" sz="2400" dirty="0">
                <a:latin typeface="Calibri"/>
                <a:ea typeface="Calibri"/>
                <a:cs typeface="Calibri"/>
                <a:sym typeface="Calibri"/>
              </a:rPr>
              <a:t>yr1crimson </a:t>
            </a:r>
            <a:r>
              <a:rPr lang="en-GB" sz="2400" b="1" dirty="0">
                <a:latin typeface="Calibri"/>
                <a:ea typeface="Calibri"/>
                <a:cs typeface="Calibri"/>
                <a:sym typeface="Calibri"/>
              </a:rPr>
              <a:t>password</a:t>
            </a:r>
            <a:r>
              <a:rPr lang="en-GB" sz="2400" dirty="0">
                <a:latin typeface="Calibri"/>
                <a:ea typeface="Calibri"/>
                <a:cs typeface="Calibri"/>
                <a:sym typeface="Calibri"/>
              </a:rPr>
              <a:t>: Morley</a:t>
            </a:r>
          </a:p>
          <a:p>
            <a:pPr marL="0" lvl="0" indent="0">
              <a:spcBef>
                <a:spcPts val="480"/>
              </a:spcBef>
              <a:buSzPct val="95000"/>
              <a:buNone/>
            </a:pPr>
            <a:r>
              <a:rPr lang="en-GB" sz="2400" b="1" dirty="0">
                <a:latin typeface="Calibri"/>
                <a:ea typeface="Calibri"/>
                <a:cs typeface="Calibri"/>
                <a:sym typeface="Calibri"/>
              </a:rPr>
              <a:t>username: </a:t>
            </a:r>
            <a:r>
              <a:rPr lang="en-GB" sz="2400" dirty="0">
                <a:latin typeface="Calibri"/>
                <a:ea typeface="Calibri"/>
                <a:cs typeface="Calibri"/>
                <a:sym typeface="Calibri"/>
              </a:rPr>
              <a:t>yr1scarlet </a:t>
            </a:r>
            <a:r>
              <a:rPr lang="en-GB" sz="2400" b="1" dirty="0">
                <a:latin typeface="Calibri"/>
                <a:ea typeface="Calibri"/>
                <a:cs typeface="Calibri"/>
                <a:sym typeface="Calibri"/>
              </a:rPr>
              <a:t>password</a:t>
            </a:r>
            <a:r>
              <a:rPr lang="en-GB" sz="2400" dirty="0">
                <a:latin typeface="Calibri"/>
                <a:ea typeface="Calibri"/>
                <a:cs typeface="Calibri"/>
                <a:sym typeface="Calibri"/>
              </a:rPr>
              <a:t>: Morley</a:t>
            </a:r>
            <a:endParaRPr sz="2400" dirty="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1"/>
          <p:cNvSpPr txBox="1">
            <a:spLocks noGrp="1"/>
          </p:cNvSpPr>
          <p:nvPr>
            <p:ph type="title"/>
          </p:nvPr>
        </p:nvSpPr>
        <p:spPr>
          <a:xfrm>
            <a:off x="457200" y="1124744"/>
            <a:ext cx="8229600" cy="108012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dk2"/>
              </a:buClr>
              <a:buSzPts val="3200"/>
              <a:buFont typeface="Calibri"/>
              <a:buNone/>
            </a:pPr>
            <a:r>
              <a:rPr lang="en-GB" sz="3200"/>
              <a:t>Finally, remember, using phonics is only one strategy needed to become a fluent reader.</a:t>
            </a:r>
            <a:br>
              <a:rPr lang="en-GB" sz="3600"/>
            </a:br>
            <a:endParaRPr sz="3600"/>
          </a:p>
        </p:txBody>
      </p:sp>
      <p:sp>
        <p:nvSpPr>
          <p:cNvPr id="243" name="Google Shape;243;p21"/>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70"/>
              <a:buNone/>
            </a:pPr>
            <a:r>
              <a:rPr lang="en-GB">
                <a:latin typeface="Calibri"/>
                <a:ea typeface="Calibri"/>
                <a:cs typeface="Calibri"/>
                <a:sym typeface="Calibri"/>
              </a:rPr>
              <a:t>Please continue to read with your child each evening and encourage them to:</a:t>
            </a:r>
            <a:endParaRPr/>
          </a:p>
          <a:p>
            <a:pPr marL="274320" lvl="0" indent="-274320" algn="l" rtl="0">
              <a:lnSpc>
                <a:spcPct val="100000"/>
              </a:lnSpc>
              <a:spcBef>
                <a:spcPts val="1300"/>
              </a:spcBef>
              <a:spcAft>
                <a:spcPts val="0"/>
              </a:spcAft>
              <a:buSzPts val="2470"/>
              <a:buFont typeface="Calibri"/>
              <a:buChar char="•"/>
            </a:pPr>
            <a:r>
              <a:rPr lang="en-GB">
                <a:latin typeface="Calibri"/>
                <a:ea typeface="Calibri"/>
                <a:cs typeface="Calibri"/>
                <a:sym typeface="Calibri"/>
              </a:rPr>
              <a:t>Re-read as they go to check it makes sense</a:t>
            </a:r>
            <a:endParaRPr/>
          </a:p>
          <a:p>
            <a:pPr marL="274320" lvl="0" indent="-274320" algn="l" rtl="0">
              <a:lnSpc>
                <a:spcPct val="100000"/>
              </a:lnSpc>
              <a:spcBef>
                <a:spcPts val="1300"/>
              </a:spcBef>
              <a:spcAft>
                <a:spcPts val="0"/>
              </a:spcAft>
              <a:buSzPts val="2470"/>
              <a:buFont typeface="Calibri"/>
              <a:buChar char="•"/>
            </a:pPr>
            <a:r>
              <a:rPr lang="en-GB">
                <a:latin typeface="Calibri"/>
                <a:ea typeface="Calibri"/>
                <a:cs typeface="Calibri"/>
                <a:sym typeface="Calibri"/>
              </a:rPr>
              <a:t>Use pictures for clues</a:t>
            </a:r>
            <a:endParaRPr/>
          </a:p>
          <a:p>
            <a:pPr marL="274320" lvl="0" indent="-274320" algn="l" rtl="0">
              <a:lnSpc>
                <a:spcPct val="100000"/>
              </a:lnSpc>
              <a:spcBef>
                <a:spcPts val="1300"/>
              </a:spcBef>
              <a:spcAft>
                <a:spcPts val="0"/>
              </a:spcAft>
              <a:buSzPts val="2470"/>
              <a:buFont typeface="Calibri"/>
              <a:buChar char="•"/>
            </a:pPr>
            <a:r>
              <a:rPr lang="en-GB">
                <a:latin typeface="Calibri"/>
                <a:ea typeface="Calibri"/>
                <a:cs typeface="Calibri"/>
                <a:sym typeface="Calibri"/>
              </a:rPr>
              <a:t>Try to remember the shape of words</a:t>
            </a:r>
            <a:endParaRPr/>
          </a:p>
          <a:p>
            <a:pPr marL="274320" lvl="0" indent="-274320" algn="l" rtl="0">
              <a:lnSpc>
                <a:spcPct val="100000"/>
              </a:lnSpc>
              <a:spcBef>
                <a:spcPts val="1300"/>
              </a:spcBef>
              <a:spcAft>
                <a:spcPts val="0"/>
              </a:spcAft>
              <a:buSzPts val="2470"/>
              <a:buFont typeface="Calibri"/>
              <a:buChar char="•"/>
            </a:pPr>
            <a:r>
              <a:rPr lang="en-GB">
                <a:latin typeface="Calibri"/>
                <a:ea typeface="Calibri"/>
                <a:cs typeface="Calibri"/>
                <a:sym typeface="Calibri"/>
              </a:rPr>
              <a:t>Ask and answer questions about the book</a:t>
            </a:r>
            <a:endParaRPr/>
          </a:p>
          <a:p>
            <a:pPr marL="274320" lvl="0" indent="-274320" algn="l" rtl="0">
              <a:lnSpc>
                <a:spcPct val="100000"/>
              </a:lnSpc>
              <a:spcBef>
                <a:spcPts val="2000"/>
              </a:spcBef>
              <a:spcAft>
                <a:spcPts val="0"/>
              </a:spcAft>
              <a:buSzPts val="3800"/>
              <a:buFont typeface="Calibri"/>
              <a:buChar char="•"/>
            </a:pPr>
            <a:r>
              <a:rPr lang="en-GB" sz="4000">
                <a:latin typeface="Calibri"/>
                <a:ea typeface="Calibri"/>
                <a:cs typeface="Calibri"/>
                <a:sym typeface="Calibri"/>
              </a:rPr>
              <a:t>And most importantly enjoy reading!</a:t>
            </a:r>
            <a:endParaRPr/>
          </a:p>
          <a:p>
            <a:pPr marL="274320" lvl="0" indent="-117475" algn="l" rtl="0">
              <a:lnSpc>
                <a:spcPct val="100000"/>
              </a:lnSpc>
              <a:spcBef>
                <a:spcPts val="520"/>
              </a:spcBef>
              <a:spcAft>
                <a:spcPts val="0"/>
              </a:spcAft>
              <a:buSzPts val="247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sldNum" idx="12"/>
          </p:nvPr>
        </p:nvSpPr>
        <p:spPr>
          <a:xfrm>
            <a:off x="457200" y="6356350"/>
            <a:ext cx="2133600" cy="365125"/>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SzPts val="1200"/>
              <a:buNone/>
            </a:pPr>
            <a:fld id="{00000000-1234-1234-1234-123412341234}" type="slidenum">
              <a:rPr lang="en-GB" sz="1200">
                <a:solidFill>
                  <a:srgbClr val="035C75"/>
                </a:solidFill>
                <a:latin typeface="Constantia"/>
                <a:ea typeface="Constantia"/>
                <a:cs typeface="Constantia"/>
                <a:sym typeface="Constantia"/>
              </a:rPr>
              <a:t>2</a:t>
            </a:fld>
            <a:endParaRPr sz="1200">
              <a:solidFill>
                <a:srgbClr val="035C75"/>
              </a:solidFill>
              <a:latin typeface="Constantia"/>
              <a:ea typeface="Constantia"/>
              <a:cs typeface="Constantia"/>
              <a:sym typeface="Constantia"/>
            </a:endParaRPr>
          </a:p>
        </p:txBody>
      </p:sp>
      <p:sp>
        <p:nvSpPr>
          <p:cNvPr id="122" name="Google Shape;122;p3"/>
          <p:cNvSpPr txBox="1">
            <a:spLocks noGrp="1"/>
          </p:cNvSpPr>
          <p:nvPr>
            <p:ph type="title"/>
          </p:nvPr>
        </p:nvSpPr>
        <p:spPr>
          <a:xfrm>
            <a:off x="250825" y="548680"/>
            <a:ext cx="7272338" cy="1152128"/>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rgbClr val="04617B"/>
              </a:buClr>
              <a:buSzPts val="4500"/>
              <a:buFont typeface="Calibri"/>
              <a:buNone/>
            </a:pPr>
            <a:r>
              <a:rPr lang="en-GB" sz="4500">
                <a:solidFill>
                  <a:srgbClr val="04617B"/>
                </a:solidFill>
              </a:rPr>
              <a:t>Focus:</a:t>
            </a:r>
            <a:endParaRPr sz="2400"/>
          </a:p>
        </p:txBody>
      </p:sp>
      <p:sp>
        <p:nvSpPr>
          <p:cNvPr id="123" name="Google Shape;123;p3"/>
          <p:cNvSpPr txBox="1"/>
          <p:nvPr/>
        </p:nvSpPr>
        <p:spPr>
          <a:xfrm>
            <a:off x="250825" y="2060575"/>
            <a:ext cx="8066088" cy="4524315"/>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3200"/>
              <a:buFont typeface="Arial"/>
              <a:buChar char="•"/>
            </a:pPr>
            <a:r>
              <a:rPr lang="en-GB" sz="3200" b="0" i="0" u="none" strike="noStrike" cap="none">
                <a:solidFill>
                  <a:srgbClr val="000000"/>
                </a:solidFill>
                <a:latin typeface="Calibri"/>
                <a:ea typeface="Calibri"/>
                <a:cs typeface="Calibri"/>
                <a:sym typeface="Calibri"/>
              </a:rPr>
              <a:t>Phonic terminology</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3200"/>
              <a:buFont typeface="Arial"/>
              <a:buChar char="•"/>
            </a:pPr>
            <a:r>
              <a:rPr lang="en-GB" sz="3200" b="0" i="0" u="none" strike="noStrike" cap="none">
                <a:solidFill>
                  <a:srgbClr val="000000"/>
                </a:solidFill>
                <a:latin typeface="Calibri"/>
                <a:ea typeface="Calibri"/>
                <a:cs typeface="Calibri"/>
                <a:sym typeface="Calibri"/>
              </a:rPr>
              <a:t>Which phonemes / graphemes have been taught by the end of Year 1</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3200"/>
              <a:buFont typeface="Arial"/>
              <a:buChar char="•"/>
            </a:pPr>
            <a:r>
              <a:rPr lang="en-GB" sz="3200" b="0" i="0" u="none" strike="noStrike" cap="none">
                <a:solidFill>
                  <a:srgbClr val="000000"/>
                </a:solidFill>
                <a:latin typeface="Calibri"/>
                <a:ea typeface="Calibri"/>
                <a:cs typeface="Calibri"/>
                <a:sym typeface="Calibri"/>
              </a:rPr>
              <a:t>What is the phonics screening check?</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3200"/>
              <a:buFont typeface="Arial"/>
              <a:buChar char="•"/>
            </a:pPr>
            <a:r>
              <a:rPr lang="en-GB" sz="3200" b="0" i="0" u="none" strike="noStrike" cap="none">
                <a:solidFill>
                  <a:srgbClr val="000000"/>
                </a:solidFill>
                <a:latin typeface="Calibri"/>
                <a:ea typeface="Calibri"/>
                <a:cs typeface="Calibri"/>
                <a:sym typeface="Calibri"/>
              </a:rPr>
              <a:t>What will the children be expected to do?</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3200"/>
              <a:buFont typeface="Arial"/>
              <a:buChar char="•"/>
            </a:pPr>
            <a:r>
              <a:rPr lang="en-GB" sz="3200" b="0" i="0" u="none" strike="noStrike" cap="none">
                <a:solidFill>
                  <a:srgbClr val="000000"/>
                </a:solidFill>
                <a:latin typeface="Calibri"/>
                <a:ea typeface="Calibri"/>
                <a:cs typeface="Calibri"/>
                <a:sym typeface="Calibri"/>
              </a:rPr>
              <a:t>How will the data be used?</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3200"/>
              <a:buFont typeface="Arial"/>
              <a:buChar char="•"/>
            </a:pPr>
            <a:r>
              <a:rPr lang="en-GB" sz="3200" b="0" i="0" u="none" strike="noStrike" cap="none">
                <a:solidFill>
                  <a:srgbClr val="000000"/>
                </a:solidFill>
                <a:latin typeface="Calibri"/>
                <a:ea typeface="Calibri"/>
                <a:cs typeface="Calibri"/>
                <a:sym typeface="Calibri"/>
              </a:rPr>
              <a:t>How can you help?</a:t>
            </a:r>
            <a:endParaRPr sz="3200" b="0" i="0" u="none" strike="noStrike" cap="none">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3200"/>
              <a:buFont typeface="Arial"/>
              <a:buChar char="•"/>
            </a:pPr>
            <a:r>
              <a:rPr lang="en-GB" sz="3200" b="0" i="0" u="none" strike="noStrike" cap="none">
                <a:solidFill>
                  <a:srgbClr val="000000"/>
                </a:solidFill>
                <a:latin typeface="Calibri"/>
                <a:ea typeface="Calibri"/>
                <a:cs typeface="Calibri"/>
                <a:sym typeface="Calibri"/>
              </a:rPr>
              <a:t>Correct pronunciation / articulation of phonemes</a:t>
            </a:r>
            <a:endParaRPr sz="3200" b="0" i="0" u="none" strike="noStrike" cap="non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txBox="1">
            <a:spLocks noGrp="1"/>
          </p:cNvSpPr>
          <p:nvPr>
            <p:ph type="sldNum" idx="12"/>
          </p:nvPr>
        </p:nvSpPr>
        <p:spPr>
          <a:xfrm>
            <a:off x="457200" y="6356350"/>
            <a:ext cx="2133600" cy="365125"/>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SzPts val="1200"/>
              <a:buNone/>
            </a:pPr>
            <a:fld id="{00000000-1234-1234-1234-123412341234}" type="slidenum">
              <a:rPr lang="en-GB" sz="1200">
                <a:solidFill>
                  <a:srgbClr val="035C75"/>
                </a:solidFill>
                <a:latin typeface="Constantia"/>
                <a:ea typeface="Constantia"/>
                <a:cs typeface="Constantia"/>
                <a:sym typeface="Constantia"/>
              </a:rPr>
              <a:t>3</a:t>
            </a:fld>
            <a:endParaRPr sz="1200">
              <a:solidFill>
                <a:srgbClr val="035C75"/>
              </a:solidFill>
              <a:latin typeface="Constantia"/>
              <a:ea typeface="Constantia"/>
              <a:cs typeface="Constantia"/>
              <a:sym typeface="Constantia"/>
            </a:endParaRPr>
          </a:p>
        </p:txBody>
      </p:sp>
      <p:sp>
        <p:nvSpPr>
          <p:cNvPr id="130" name="Google Shape;130;p4"/>
          <p:cNvSpPr txBox="1">
            <a:spLocks noGrp="1"/>
          </p:cNvSpPr>
          <p:nvPr>
            <p:ph type="title"/>
          </p:nvPr>
        </p:nvSpPr>
        <p:spPr>
          <a:xfrm>
            <a:off x="250825" y="548680"/>
            <a:ext cx="7272338" cy="1152128"/>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Clr>
                <a:schemeClr val="dk2"/>
              </a:buClr>
              <a:buSzPts val="9375"/>
              <a:buFont typeface="Calibri"/>
              <a:buNone/>
            </a:pPr>
            <a:r>
              <a:rPr lang="en-GB"/>
              <a:t>Phonic terminology:</a:t>
            </a:r>
            <a:br>
              <a:rPr lang="en-GB"/>
            </a:br>
            <a:r>
              <a:rPr lang="en-GB" sz="2400"/>
              <a:t>some definitions</a:t>
            </a:r>
            <a:endParaRPr sz="2400"/>
          </a:p>
        </p:txBody>
      </p:sp>
      <p:sp>
        <p:nvSpPr>
          <p:cNvPr id="131" name="Google Shape;131;p4"/>
          <p:cNvSpPr txBox="1"/>
          <p:nvPr/>
        </p:nvSpPr>
        <p:spPr>
          <a:xfrm>
            <a:off x="250825" y="2060575"/>
            <a:ext cx="8066088" cy="30469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a:solidFill>
                  <a:srgbClr val="000000"/>
                </a:solidFill>
                <a:latin typeface="Calibri"/>
                <a:ea typeface="Calibri"/>
                <a:cs typeface="Calibri"/>
                <a:sym typeface="Calibri"/>
              </a:rPr>
              <a:t>A </a:t>
            </a:r>
            <a:r>
              <a:rPr lang="en-GB" sz="3200" b="0" i="1" u="none" strike="noStrike" cap="none">
                <a:solidFill>
                  <a:srgbClr val="FF0000"/>
                </a:solidFill>
                <a:latin typeface="Calibri"/>
                <a:ea typeface="Calibri"/>
                <a:cs typeface="Calibri"/>
                <a:sym typeface="Calibri"/>
              </a:rPr>
              <a:t>phoneme</a:t>
            </a:r>
            <a:r>
              <a:rPr lang="en-GB" sz="3200" b="0" i="0" u="none" strike="noStrike" cap="none">
                <a:solidFill>
                  <a:srgbClr val="000000"/>
                </a:solidFill>
                <a:latin typeface="Calibri"/>
                <a:ea typeface="Calibri"/>
                <a:cs typeface="Calibri"/>
                <a:sym typeface="Calibri"/>
              </a:rPr>
              <a:t> is the smallest unit of sound in a word </a:t>
            </a:r>
            <a:r>
              <a:rPr lang="en-GB" sz="2400" b="0" i="0" u="none" strike="noStrike" cap="none">
                <a:solidFill>
                  <a:srgbClr val="000000"/>
                </a:solidFill>
                <a:latin typeface="Calibri"/>
                <a:ea typeface="Calibri"/>
                <a:cs typeface="Calibri"/>
                <a:sym typeface="Calibri"/>
              </a:rPr>
              <a:t>(your mouth stays in one position to make this sound)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r>
              <a:rPr lang="en-GB" sz="3200" b="0" i="0" u="none" strike="noStrike" cap="none">
                <a:solidFill>
                  <a:srgbClr val="000000"/>
                </a:solidFill>
                <a:latin typeface="Calibri"/>
                <a:ea typeface="Calibri"/>
                <a:cs typeface="Calibri"/>
                <a:sym typeface="Calibri"/>
              </a:rPr>
              <a:t>A </a:t>
            </a:r>
            <a:r>
              <a:rPr lang="en-GB" sz="3200" b="0" i="0" u="none" strike="noStrike" cap="none">
                <a:solidFill>
                  <a:srgbClr val="FF0000"/>
                </a:solidFill>
                <a:latin typeface="Calibri"/>
                <a:ea typeface="Calibri"/>
                <a:cs typeface="Calibri"/>
                <a:sym typeface="Calibri"/>
              </a:rPr>
              <a:t>g</a:t>
            </a:r>
            <a:r>
              <a:rPr lang="en-GB" sz="3200" b="0" i="1" u="none" strike="noStrike" cap="none">
                <a:solidFill>
                  <a:srgbClr val="FF0000"/>
                </a:solidFill>
                <a:latin typeface="Calibri"/>
                <a:ea typeface="Calibri"/>
                <a:cs typeface="Calibri"/>
                <a:sym typeface="Calibri"/>
              </a:rPr>
              <a:t>rapheme </a:t>
            </a:r>
            <a:r>
              <a:rPr lang="en-GB" sz="3200" b="0" i="0" u="none" strike="noStrike" cap="none">
                <a:solidFill>
                  <a:srgbClr val="000000"/>
                </a:solidFill>
                <a:latin typeface="Calibri"/>
                <a:ea typeface="Calibri"/>
                <a:cs typeface="Calibri"/>
                <a:sym typeface="Calibri"/>
              </a:rPr>
              <a:t>is the letter, or letters, representing a phoneme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GB" sz="3200" b="0" i="0" u="none" strike="noStrike" cap="none">
                <a:solidFill>
                  <a:srgbClr val="000000"/>
                </a:solidFill>
                <a:latin typeface="Calibri"/>
                <a:ea typeface="Calibri"/>
                <a:cs typeface="Calibri"/>
                <a:sym typeface="Calibri"/>
              </a:rPr>
              <a:t>t		ai		igh</a:t>
            </a:r>
            <a:endParaRPr sz="3200" b="0" i="0" u="none" strike="noStrike" cap="non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txBox="1">
            <a:spLocks noGrp="1"/>
          </p:cNvSpPr>
          <p:nvPr>
            <p:ph type="sldNum" idx="12"/>
          </p:nvPr>
        </p:nvSpPr>
        <p:spPr>
          <a:xfrm>
            <a:off x="457200" y="6356350"/>
            <a:ext cx="2133600" cy="365125"/>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SzPts val="1200"/>
              <a:buNone/>
            </a:pPr>
            <a:fld id="{00000000-1234-1234-1234-123412341234}" type="slidenum">
              <a:rPr lang="en-GB" sz="1200">
                <a:solidFill>
                  <a:srgbClr val="035C75"/>
                </a:solidFill>
                <a:latin typeface="Constantia"/>
                <a:ea typeface="Constantia"/>
                <a:cs typeface="Constantia"/>
                <a:sym typeface="Constantia"/>
              </a:rPr>
              <a:t>4</a:t>
            </a:fld>
            <a:endParaRPr sz="1200">
              <a:solidFill>
                <a:srgbClr val="035C75"/>
              </a:solidFill>
              <a:latin typeface="Constantia"/>
              <a:ea typeface="Constantia"/>
              <a:cs typeface="Constantia"/>
              <a:sym typeface="Constantia"/>
            </a:endParaRPr>
          </a:p>
        </p:txBody>
      </p:sp>
      <p:sp>
        <p:nvSpPr>
          <p:cNvPr id="138" name="Google Shape;138;p5"/>
          <p:cNvSpPr txBox="1">
            <a:spLocks noGrp="1"/>
          </p:cNvSpPr>
          <p:nvPr>
            <p:ph type="title"/>
          </p:nvPr>
        </p:nvSpPr>
        <p:spPr>
          <a:xfrm>
            <a:off x="250825" y="548680"/>
            <a:ext cx="7272338" cy="1152128"/>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Clr>
                <a:schemeClr val="dk2"/>
              </a:buClr>
              <a:buSzPts val="9375"/>
              <a:buFont typeface="Calibri"/>
              <a:buNone/>
            </a:pPr>
            <a:r>
              <a:rPr lang="en-GB"/>
              <a:t>Phonic terminology:</a:t>
            </a:r>
            <a:br>
              <a:rPr lang="en-GB"/>
            </a:br>
            <a:r>
              <a:rPr lang="en-GB" sz="2400"/>
              <a:t>some definitions</a:t>
            </a:r>
            <a:endParaRPr sz="2400"/>
          </a:p>
        </p:txBody>
      </p:sp>
      <p:sp>
        <p:nvSpPr>
          <p:cNvPr id="139" name="Google Shape;139;p5"/>
          <p:cNvSpPr txBox="1"/>
          <p:nvPr/>
        </p:nvSpPr>
        <p:spPr>
          <a:xfrm>
            <a:off x="250825" y="1661500"/>
            <a:ext cx="8112197" cy="491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0" i="0" u="none" strike="noStrike" cap="none">
                <a:solidFill>
                  <a:srgbClr val="000000"/>
                </a:solidFill>
                <a:latin typeface="Calibri"/>
                <a:ea typeface="Calibri"/>
                <a:cs typeface="Calibri"/>
                <a:sym typeface="Calibri"/>
              </a:rPr>
              <a:t>A </a:t>
            </a:r>
            <a:r>
              <a:rPr lang="en-GB" sz="3000" b="0" i="1" u="none" strike="noStrike" cap="none">
                <a:solidFill>
                  <a:srgbClr val="FF0000"/>
                </a:solidFill>
                <a:latin typeface="Calibri"/>
                <a:ea typeface="Calibri"/>
                <a:cs typeface="Calibri"/>
                <a:sym typeface="Calibri"/>
              </a:rPr>
              <a:t>digraph</a:t>
            </a:r>
            <a:r>
              <a:rPr lang="en-GB" sz="3000" b="0" i="0" u="none" strike="noStrike" cap="none">
                <a:solidFill>
                  <a:srgbClr val="000000"/>
                </a:solidFill>
                <a:latin typeface="Calibri"/>
                <a:ea typeface="Calibri"/>
                <a:cs typeface="Calibri"/>
                <a:sym typeface="Calibri"/>
              </a:rPr>
              <a:t> is 2 letters making one phoneme.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500"/>
              </a:spcBef>
              <a:spcAft>
                <a:spcPts val="0"/>
              </a:spcAft>
              <a:buClr>
                <a:srgbClr val="000000"/>
              </a:buClr>
              <a:buSzPts val="3000"/>
              <a:buFont typeface="Arial"/>
              <a:buNone/>
            </a:pPr>
            <a:r>
              <a:rPr lang="en-GB" sz="3000" b="0" i="0" u="none" strike="noStrike" cap="none">
                <a:solidFill>
                  <a:srgbClr val="000000"/>
                </a:solidFill>
                <a:latin typeface="Calibri"/>
                <a:ea typeface="Calibri"/>
                <a:cs typeface="Calibri"/>
                <a:sym typeface="Calibri"/>
              </a:rPr>
              <a:t>                        	</a:t>
            </a:r>
            <a:r>
              <a:rPr lang="en-GB" sz="3000" b="1" i="0" u="none" strike="noStrike" cap="none">
                <a:solidFill>
                  <a:srgbClr val="000000"/>
                </a:solidFill>
                <a:latin typeface="Calibri"/>
                <a:ea typeface="Calibri"/>
                <a:cs typeface="Calibri"/>
                <a:sym typeface="Calibri"/>
              </a:rPr>
              <a:t>c</a:t>
            </a:r>
            <a:r>
              <a:rPr lang="en-GB" sz="3000" b="1" i="0" u="none" strike="noStrike" cap="none">
                <a:solidFill>
                  <a:srgbClr val="CC0000"/>
                </a:solidFill>
                <a:latin typeface="Calibri"/>
                <a:ea typeface="Calibri"/>
                <a:cs typeface="Calibri"/>
                <a:sym typeface="Calibri"/>
              </a:rPr>
              <a:t>ow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500"/>
              </a:spcBef>
              <a:spcAft>
                <a:spcPts val="0"/>
              </a:spcAft>
              <a:buClr>
                <a:srgbClr val="000000"/>
              </a:buClr>
              <a:buSzPts val="3000"/>
              <a:buFont typeface="Arial"/>
              <a:buNone/>
            </a:pPr>
            <a:r>
              <a:rPr lang="en-GB" sz="3000" b="0" i="0" u="none" strike="noStrike" cap="none">
                <a:solidFill>
                  <a:srgbClr val="000000"/>
                </a:solidFill>
                <a:latin typeface="Calibri"/>
                <a:ea typeface="Calibri"/>
                <a:cs typeface="Calibri"/>
                <a:sym typeface="Calibri"/>
              </a:rPr>
              <a:t>A </a:t>
            </a:r>
            <a:r>
              <a:rPr lang="en-GB" sz="3000" b="0" i="1" u="none" strike="noStrike" cap="none">
                <a:solidFill>
                  <a:srgbClr val="FF0000"/>
                </a:solidFill>
                <a:latin typeface="Calibri"/>
                <a:ea typeface="Calibri"/>
                <a:cs typeface="Calibri"/>
                <a:sym typeface="Calibri"/>
              </a:rPr>
              <a:t>vowel digraph</a:t>
            </a:r>
            <a:r>
              <a:rPr lang="en-GB" sz="3000" b="0" i="0" u="none" strike="noStrike" cap="none">
                <a:solidFill>
                  <a:srgbClr val="000000"/>
                </a:solidFill>
                <a:latin typeface="Calibri"/>
                <a:ea typeface="Calibri"/>
                <a:cs typeface="Calibri"/>
                <a:sym typeface="Calibri"/>
              </a:rPr>
              <a:t> is 2 vowel letters making one phoneme.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500"/>
              </a:spcBef>
              <a:spcAft>
                <a:spcPts val="0"/>
              </a:spcAft>
              <a:buClr>
                <a:srgbClr val="000000"/>
              </a:buClr>
              <a:buSzPts val="3000"/>
              <a:buFont typeface="Arial"/>
              <a:buNone/>
            </a:pPr>
            <a:r>
              <a:rPr lang="en-GB" sz="3000" b="0" i="0" u="none" strike="noStrike" cap="none">
                <a:solidFill>
                  <a:srgbClr val="000000"/>
                </a:solidFill>
                <a:latin typeface="Calibri"/>
                <a:ea typeface="Calibri"/>
                <a:cs typeface="Calibri"/>
                <a:sym typeface="Calibri"/>
              </a:rPr>
              <a:t>                      	</a:t>
            </a:r>
            <a:r>
              <a:rPr lang="en-GB" sz="3000" b="1" i="0" u="none" strike="noStrike" cap="none">
                <a:solidFill>
                  <a:srgbClr val="000000"/>
                </a:solidFill>
                <a:latin typeface="Calibri"/>
                <a:ea typeface="Calibri"/>
                <a:cs typeface="Calibri"/>
                <a:sym typeface="Calibri"/>
              </a:rPr>
              <a:t>m</a:t>
            </a:r>
            <a:r>
              <a:rPr lang="en-GB" sz="3000" b="1" i="0" u="none" strike="noStrike" cap="none">
                <a:solidFill>
                  <a:srgbClr val="FF0000"/>
                </a:solidFill>
                <a:latin typeface="Calibri"/>
                <a:ea typeface="Calibri"/>
                <a:cs typeface="Calibri"/>
                <a:sym typeface="Calibri"/>
              </a:rPr>
              <a:t>oo</a:t>
            </a:r>
            <a:r>
              <a:rPr lang="en-GB" sz="3000" b="1" i="0" u="none" strike="noStrike" cap="none">
                <a:solidFill>
                  <a:srgbClr val="000000"/>
                </a:solidFill>
                <a:latin typeface="Calibri"/>
                <a:ea typeface="Calibri"/>
                <a:cs typeface="Calibri"/>
                <a:sym typeface="Calibri"/>
              </a:rPr>
              <a:t>n</a:t>
            </a:r>
            <a:endParaRPr sz="3000" b="1" i="0" u="none" strike="noStrike" cap="none">
              <a:solidFill>
                <a:srgbClr val="000000"/>
              </a:solidFill>
              <a:latin typeface="Calibri"/>
              <a:ea typeface="Calibri"/>
              <a:cs typeface="Calibri"/>
              <a:sym typeface="Calibri"/>
            </a:endParaRPr>
          </a:p>
          <a:p>
            <a:pPr marL="0" marR="0" lvl="0" indent="0" algn="l" rtl="0">
              <a:lnSpc>
                <a:spcPct val="100000"/>
              </a:lnSpc>
              <a:spcBef>
                <a:spcPts val="1500"/>
              </a:spcBef>
              <a:spcAft>
                <a:spcPts val="0"/>
              </a:spcAft>
              <a:buClr>
                <a:srgbClr val="000000"/>
              </a:buClr>
              <a:buSzPts val="3000"/>
              <a:buFont typeface="Arial"/>
              <a:buNone/>
            </a:pPr>
            <a:r>
              <a:rPr lang="en-GB" sz="3000" b="0" i="0" u="none" strike="noStrike" cap="none">
                <a:solidFill>
                  <a:srgbClr val="000000"/>
                </a:solidFill>
                <a:latin typeface="Calibri"/>
                <a:ea typeface="Calibri"/>
                <a:cs typeface="Calibri"/>
                <a:sym typeface="Calibri"/>
              </a:rPr>
              <a:t>A </a:t>
            </a:r>
            <a:r>
              <a:rPr lang="en-GB" sz="3000" b="0" i="1" u="none" strike="noStrike" cap="none">
                <a:solidFill>
                  <a:srgbClr val="FF0000"/>
                </a:solidFill>
                <a:latin typeface="Calibri"/>
                <a:ea typeface="Calibri"/>
                <a:cs typeface="Calibri"/>
                <a:sym typeface="Calibri"/>
              </a:rPr>
              <a:t>consonant digraph </a:t>
            </a:r>
            <a:r>
              <a:rPr lang="en-GB" sz="3000" b="0" i="0" u="none" strike="noStrike" cap="none">
                <a:solidFill>
                  <a:srgbClr val="000000"/>
                </a:solidFill>
                <a:latin typeface="Calibri"/>
                <a:ea typeface="Calibri"/>
                <a:cs typeface="Calibri"/>
                <a:sym typeface="Calibri"/>
              </a:rPr>
              <a:t>is 2 consonants making one phoneme.</a:t>
            </a:r>
            <a:endParaRPr sz="3000" b="0" i="0" u="none" strike="noStrike" cap="none">
              <a:solidFill>
                <a:srgbClr val="000000"/>
              </a:solidFill>
              <a:latin typeface="Calibri"/>
              <a:ea typeface="Calibri"/>
              <a:cs typeface="Calibri"/>
              <a:sym typeface="Calibri"/>
            </a:endParaRPr>
          </a:p>
          <a:p>
            <a:pPr marL="0" marR="0" lvl="0" indent="0" algn="l" rtl="0">
              <a:lnSpc>
                <a:spcPct val="100000"/>
              </a:lnSpc>
              <a:spcBef>
                <a:spcPts val="1500"/>
              </a:spcBef>
              <a:spcAft>
                <a:spcPts val="0"/>
              </a:spcAft>
              <a:buClr>
                <a:srgbClr val="000000"/>
              </a:buClr>
              <a:buSzPts val="3000"/>
              <a:buFont typeface="Arial"/>
              <a:buNone/>
            </a:pPr>
            <a:r>
              <a:rPr lang="en-GB" sz="3000" b="1" i="0" u="none" strike="noStrike" cap="none">
                <a:solidFill>
                  <a:srgbClr val="000000"/>
                </a:solidFill>
                <a:latin typeface="Calibri"/>
                <a:ea typeface="Calibri"/>
                <a:cs typeface="Calibri"/>
                <a:sym typeface="Calibri"/>
              </a:rPr>
              <a:t>                                </a:t>
            </a:r>
            <a:r>
              <a:rPr lang="en-GB" sz="3000" b="1" i="0" u="none" strike="noStrike" cap="none">
                <a:solidFill>
                  <a:srgbClr val="FF0000"/>
                </a:solidFill>
                <a:latin typeface="Calibri"/>
                <a:ea typeface="Calibri"/>
                <a:cs typeface="Calibri"/>
                <a:sym typeface="Calibri"/>
              </a:rPr>
              <a:t>ch</a:t>
            </a:r>
            <a:r>
              <a:rPr lang="en-GB" sz="3000" b="1" i="0" u="none" strike="noStrike" cap="none">
                <a:solidFill>
                  <a:srgbClr val="000000"/>
                </a:solidFill>
                <a:latin typeface="Calibri"/>
                <a:ea typeface="Calibri"/>
                <a:cs typeface="Calibri"/>
                <a:sym typeface="Calibri"/>
              </a:rPr>
              <a:t>ip</a:t>
            </a:r>
            <a:endParaRPr sz="3000" b="1" i="0" u="none" strike="noStrike" cap="none">
              <a:solidFill>
                <a:srgbClr val="CC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6"/>
          <p:cNvSpPr txBox="1">
            <a:spLocks noGrp="1"/>
          </p:cNvSpPr>
          <p:nvPr>
            <p:ph type="sldNum" idx="12"/>
          </p:nvPr>
        </p:nvSpPr>
        <p:spPr>
          <a:xfrm>
            <a:off x="457200" y="6356350"/>
            <a:ext cx="2133600" cy="365125"/>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SzPts val="1200"/>
              <a:buNone/>
            </a:pPr>
            <a:fld id="{00000000-1234-1234-1234-123412341234}" type="slidenum">
              <a:rPr lang="en-GB" sz="1200">
                <a:solidFill>
                  <a:srgbClr val="035C75"/>
                </a:solidFill>
                <a:latin typeface="Constantia"/>
                <a:ea typeface="Constantia"/>
                <a:cs typeface="Constantia"/>
                <a:sym typeface="Constantia"/>
              </a:rPr>
              <a:t>5</a:t>
            </a:fld>
            <a:endParaRPr sz="1200">
              <a:solidFill>
                <a:srgbClr val="035C75"/>
              </a:solidFill>
              <a:latin typeface="Constantia"/>
              <a:ea typeface="Constantia"/>
              <a:cs typeface="Constantia"/>
              <a:sym typeface="Constantia"/>
            </a:endParaRPr>
          </a:p>
        </p:txBody>
      </p:sp>
      <p:sp>
        <p:nvSpPr>
          <p:cNvPr id="146" name="Google Shape;146;p6"/>
          <p:cNvSpPr txBox="1">
            <a:spLocks noGrp="1"/>
          </p:cNvSpPr>
          <p:nvPr>
            <p:ph type="title"/>
          </p:nvPr>
        </p:nvSpPr>
        <p:spPr>
          <a:xfrm>
            <a:off x="250825" y="548680"/>
            <a:ext cx="7272338" cy="1152128"/>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Clr>
                <a:schemeClr val="dk2"/>
              </a:buClr>
              <a:buSzPts val="9375"/>
              <a:buFont typeface="Calibri"/>
              <a:buNone/>
            </a:pPr>
            <a:r>
              <a:rPr lang="en-GB"/>
              <a:t>Phonic terminology:</a:t>
            </a:r>
            <a:br>
              <a:rPr lang="en-GB"/>
            </a:br>
            <a:r>
              <a:rPr lang="en-GB" sz="2400"/>
              <a:t>some definitions</a:t>
            </a:r>
            <a:endParaRPr sz="2400"/>
          </a:p>
        </p:txBody>
      </p:sp>
      <p:sp>
        <p:nvSpPr>
          <p:cNvPr id="147" name="Google Shape;147;p6"/>
          <p:cNvSpPr txBox="1"/>
          <p:nvPr/>
        </p:nvSpPr>
        <p:spPr>
          <a:xfrm>
            <a:off x="250825" y="2060575"/>
            <a:ext cx="8066088" cy="37856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0" i="0" u="none" strike="noStrike" cap="none">
                <a:solidFill>
                  <a:srgbClr val="000000"/>
                </a:solidFill>
                <a:latin typeface="Calibri"/>
                <a:ea typeface="Calibri"/>
                <a:cs typeface="Calibri"/>
                <a:sym typeface="Calibri"/>
              </a:rPr>
              <a:t>A </a:t>
            </a:r>
            <a:r>
              <a:rPr lang="en-GB" sz="3000" b="0" i="1" u="none" strike="noStrike" cap="none">
                <a:solidFill>
                  <a:srgbClr val="FF0000"/>
                </a:solidFill>
                <a:latin typeface="Calibri"/>
                <a:ea typeface="Calibri"/>
                <a:cs typeface="Calibri"/>
                <a:sym typeface="Calibri"/>
              </a:rPr>
              <a:t>split digraph </a:t>
            </a:r>
            <a:r>
              <a:rPr lang="en-GB" sz="3000" b="0" i="0" u="none" strike="noStrike" cap="none">
                <a:solidFill>
                  <a:srgbClr val="000000"/>
                </a:solidFill>
                <a:latin typeface="Calibri"/>
                <a:ea typeface="Calibri"/>
                <a:cs typeface="Calibri"/>
                <a:sym typeface="Calibri"/>
              </a:rPr>
              <a:t>is 2 vowels making one phoneme with a consonant in between.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500"/>
              </a:spcBef>
              <a:spcAft>
                <a:spcPts val="0"/>
              </a:spcAft>
              <a:buClr>
                <a:srgbClr val="000000"/>
              </a:buClr>
              <a:buSzPts val="3000"/>
              <a:buFont typeface="Arial"/>
              <a:buNone/>
            </a:pPr>
            <a:r>
              <a:rPr lang="en-GB" sz="3000" b="1" i="0" u="none" strike="noStrike" cap="none">
                <a:solidFill>
                  <a:srgbClr val="000000"/>
                </a:solidFill>
                <a:latin typeface="Calibri"/>
                <a:ea typeface="Calibri"/>
                <a:cs typeface="Calibri"/>
                <a:sym typeface="Calibri"/>
              </a:rPr>
              <a:t>                                sp</a:t>
            </a:r>
            <a:r>
              <a:rPr lang="en-GB" sz="3000" b="1" i="0" u="none" strike="noStrike" cap="none">
                <a:solidFill>
                  <a:srgbClr val="CC0000"/>
                </a:solidFill>
                <a:latin typeface="Calibri"/>
                <a:ea typeface="Calibri"/>
                <a:cs typeface="Calibri"/>
                <a:sym typeface="Calibri"/>
              </a:rPr>
              <a:t>i</a:t>
            </a:r>
            <a:r>
              <a:rPr lang="en-GB" sz="3000" b="1" i="0" u="none" strike="noStrike" cap="none">
                <a:solidFill>
                  <a:srgbClr val="000000"/>
                </a:solidFill>
                <a:latin typeface="Calibri"/>
                <a:ea typeface="Calibri"/>
                <a:cs typeface="Calibri"/>
                <a:sym typeface="Calibri"/>
              </a:rPr>
              <a:t>n</a:t>
            </a:r>
            <a:r>
              <a:rPr lang="en-GB" sz="3000" b="1" i="0" u="none" strike="noStrike" cap="none">
                <a:solidFill>
                  <a:srgbClr val="CC0000"/>
                </a:solidFill>
                <a:latin typeface="Calibri"/>
                <a:ea typeface="Calibri"/>
                <a:cs typeface="Calibri"/>
                <a:sym typeface="Calibri"/>
              </a:rPr>
              <a:t>e   -   i_e  </a:t>
            </a:r>
            <a:endParaRPr sz="3000" b="1" i="0" u="none" strike="noStrike" cap="none">
              <a:solidFill>
                <a:srgbClr val="CC0000"/>
              </a:solidFill>
              <a:latin typeface="Calibri"/>
              <a:ea typeface="Calibri"/>
              <a:cs typeface="Calibri"/>
              <a:sym typeface="Calibri"/>
            </a:endParaRPr>
          </a:p>
          <a:p>
            <a:pPr marL="0" marR="0" lvl="0" indent="0" algn="l" rtl="0">
              <a:lnSpc>
                <a:spcPct val="100000"/>
              </a:lnSpc>
              <a:spcBef>
                <a:spcPts val="1500"/>
              </a:spcBef>
              <a:spcAft>
                <a:spcPts val="0"/>
              </a:spcAft>
              <a:buClr>
                <a:srgbClr val="000000"/>
              </a:buClr>
              <a:buSzPts val="3000"/>
              <a:buFont typeface="Arial"/>
              <a:buNone/>
            </a:pPr>
            <a:r>
              <a:rPr lang="en-GB" sz="3000" b="0" i="0" u="none" strike="noStrike" cap="none">
                <a:solidFill>
                  <a:srgbClr val="000000"/>
                </a:solidFill>
                <a:latin typeface="Calibri"/>
                <a:ea typeface="Calibri"/>
                <a:cs typeface="Calibri"/>
                <a:sym typeface="Calibri"/>
              </a:rPr>
              <a:t>A </a:t>
            </a:r>
            <a:r>
              <a:rPr lang="en-GB" sz="3000" b="0" i="1" u="none" strike="noStrike" cap="none">
                <a:solidFill>
                  <a:srgbClr val="FF0000"/>
                </a:solidFill>
                <a:latin typeface="Calibri"/>
                <a:ea typeface="Calibri"/>
                <a:cs typeface="Calibri"/>
                <a:sym typeface="Calibri"/>
              </a:rPr>
              <a:t>trigraph</a:t>
            </a:r>
            <a:r>
              <a:rPr lang="en-GB" sz="3000" b="0" i="0" u="none" strike="noStrike" cap="none">
                <a:solidFill>
                  <a:srgbClr val="000000"/>
                </a:solidFill>
                <a:latin typeface="Calibri"/>
                <a:ea typeface="Calibri"/>
                <a:cs typeface="Calibri"/>
                <a:sym typeface="Calibri"/>
              </a:rPr>
              <a:t> is 3 letters making one phoneme.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500"/>
              </a:spcBef>
              <a:spcAft>
                <a:spcPts val="0"/>
              </a:spcAft>
              <a:buClr>
                <a:srgbClr val="000000"/>
              </a:buClr>
              <a:buSzPts val="3000"/>
              <a:buFont typeface="Arial"/>
              <a:buNone/>
            </a:pPr>
            <a:r>
              <a:rPr lang="en-GB" sz="3000" b="0" i="0" u="none" strike="noStrike" cap="none">
                <a:solidFill>
                  <a:srgbClr val="000000"/>
                </a:solidFill>
                <a:latin typeface="Calibri"/>
                <a:ea typeface="Calibri"/>
                <a:cs typeface="Calibri"/>
                <a:sym typeface="Calibri"/>
              </a:rPr>
              <a:t>                      	</a:t>
            </a:r>
            <a:r>
              <a:rPr lang="en-GB" sz="3000" b="1" i="0" u="none" strike="noStrike" cap="none">
                <a:solidFill>
                  <a:srgbClr val="000000"/>
                </a:solidFill>
                <a:latin typeface="Calibri"/>
                <a:ea typeface="Calibri"/>
                <a:cs typeface="Calibri"/>
                <a:sym typeface="Calibri"/>
              </a:rPr>
              <a:t>n</a:t>
            </a:r>
            <a:r>
              <a:rPr lang="en-GB" sz="3000" b="1" i="0" u="none" strike="noStrike" cap="none">
                <a:solidFill>
                  <a:srgbClr val="CC0000"/>
                </a:solidFill>
                <a:latin typeface="Calibri"/>
                <a:ea typeface="Calibri"/>
                <a:cs typeface="Calibri"/>
                <a:sym typeface="Calibri"/>
              </a:rPr>
              <a:t>igh</a:t>
            </a:r>
            <a:r>
              <a:rPr lang="en-GB" sz="3000" b="1" i="0" u="none" strike="noStrike" cap="none">
                <a:solidFill>
                  <a:srgbClr val="000000"/>
                </a:solidFill>
                <a:latin typeface="Calibri"/>
                <a:ea typeface="Calibri"/>
                <a:cs typeface="Calibri"/>
                <a:sym typeface="Calibri"/>
              </a:rPr>
              <a:t>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500"/>
              </a:spcBef>
              <a:spcAft>
                <a:spcPts val="0"/>
              </a:spcAft>
              <a:buClr>
                <a:srgbClr val="000000"/>
              </a:buClr>
              <a:buSzPts val="3000"/>
              <a:buFont typeface="Arial"/>
              <a:buNone/>
            </a:pPr>
            <a:endParaRPr sz="3000" b="1" i="0" u="none" strike="noStrike" cap="none">
              <a:solidFill>
                <a:srgbClr val="CC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txBox="1">
            <a:spLocks noGrp="1"/>
          </p:cNvSpPr>
          <p:nvPr>
            <p:ph type="sldNum" idx="12"/>
          </p:nvPr>
        </p:nvSpPr>
        <p:spPr>
          <a:xfrm>
            <a:off x="457200" y="6356350"/>
            <a:ext cx="2133600" cy="365125"/>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SzPts val="1200"/>
              <a:buNone/>
            </a:pPr>
            <a:fld id="{00000000-1234-1234-1234-123412341234}" type="slidenum">
              <a:rPr lang="en-GB" sz="1200">
                <a:solidFill>
                  <a:srgbClr val="035C75"/>
                </a:solidFill>
                <a:latin typeface="Constantia"/>
                <a:ea typeface="Constantia"/>
                <a:cs typeface="Constantia"/>
                <a:sym typeface="Constantia"/>
              </a:rPr>
              <a:t>6</a:t>
            </a:fld>
            <a:endParaRPr sz="1200">
              <a:solidFill>
                <a:srgbClr val="035C75"/>
              </a:solidFill>
              <a:latin typeface="Constantia"/>
              <a:ea typeface="Constantia"/>
              <a:cs typeface="Constantia"/>
              <a:sym typeface="Constantia"/>
            </a:endParaRPr>
          </a:p>
        </p:txBody>
      </p:sp>
      <p:sp>
        <p:nvSpPr>
          <p:cNvPr id="154" name="Google Shape;154;p7"/>
          <p:cNvSpPr txBox="1">
            <a:spLocks noGrp="1"/>
          </p:cNvSpPr>
          <p:nvPr>
            <p:ph type="title"/>
          </p:nvPr>
        </p:nvSpPr>
        <p:spPr>
          <a:xfrm>
            <a:off x="250824" y="476672"/>
            <a:ext cx="8425631" cy="108012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Clr>
                <a:schemeClr val="dk2"/>
              </a:buClr>
              <a:buSzPct val="208332"/>
              <a:buFont typeface="Calibri"/>
              <a:buNone/>
            </a:pPr>
            <a:br>
              <a:rPr lang="en-GB"/>
            </a:br>
            <a:br>
              <a:rPr lang="en-GB"/>
            </a:br>
            <a:br>
              <a:rPr lang="en-GB"/>
            </a:br>
            <a:br>
              <a:rPr lang="en-GB"/>
            </a:br>
            <a:br>
              <a:rPr lang="en-GB"/>
            </a:br>
            <a:br>
              <a:rPr lang="en-GB"/>
            </a:br>
            <a:r>
              <a:rPr lang="en-GB"/>
              <a:t>Floppy’s Phonics</a:t>
            </a:r>
            <a:endParaRPr/>
          </a:p>
          <a:p>
            <a:pPr marL="0" lvl="0" indent="0" algn="l" rtl="0">
              <a:lnSpc>
                <a:spcPct val="100000"/>
              </a:lnSpc>
              <a:spcBef>
                <a:spcPts val="0"/>
              </a:spcBef>
              <a:spcAft>
                <a:spcPts val="0"/>
              </a:spcAft>
              <a:buClr>
                <a:schemeClr val="dk2"/>
              </a:buClr>
              <a:buSzPct val="289351"/>
              <a:buFont typeface="Calibri"/>
              <a:buNone/>
            </a:pPr>
            <a:r>
              <a:rPr lang="en-GB" sz="3600"/>
              <a:t>Which phonemes / graphemes have been taught by the end of Year 1:</a:t>
            </a:r>
            <a:endParaRPr sz="2400"/>
          </a:p>
        </p:txBody>
      </p:sp>
      <p:sp>
        <p:nvSpPr>
          <p:cNvPr id="155" name="Google Shape;155;p7"/>
          <p:cNvSpPr txBox="1"/>
          <p:nvPr/>
        </p:nvSpPr>
        <p:spPr>
          <a:xfrm>
            <a:off x="250824" y="1556792"/>
            <a:ext cx="86418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alibri"/>
                <a:ea typeface="Calibri"/>
                <a:cs typeface="Calibri"/>
                <a:sym typeface="Calibri"/>
              </a:rPr>
              <a:t>In Reception the first phonemes taught are the alphabet represented mostly by single letter graphemes and some double letters. They then learn consonant blends which form the beginning and ends of words.</a:t>
            </a:r>
            <a:endParaRPr sz="2400" b="1" i="0" u="none" strike="noStrike" cap="none">
              <a:solidFill>
                <a:srgbClr val="CC0000"/>
              </a:solidFill>
              <a:latin typeface="Calibri"/>
              <a:ea typeface="Calibri"/>
              <a:cs typeface="Calibri"/>
              <a:sym typeface="Calibri"/>
            </a:endParaRPr>
          </a:p>
        </p:txBody>
      </p:sp>
      <p:pic>
        <p:nvPicPr>
          <p:cNvPr id="156" name="Google Shape;156;p7"/>
          <p:cNvPicPr preferRelativeResize="0"/>
          <p:nvPr/>
        </p:nvPicPr>
        <p:blipFill rotWithShape="1">
          <a:blip r:embed="rId3">
            <a:alphaModFix/>
          </a:blip>
          <a:srcRect/>
          <a:stretch/>
        </p:blipFill>
        <p:spPr>
          <a:xfrm>
            <a:off x="1058475" y="3162850"/>
            <a:ext cx="2323150" cy="3354201"/>
          </a:xfrm>
          <a:prstGeom prst="rect">
            <a:avLst/>
          </a:prstGeom>
          <a:noFill/>
          <a:ln>
            <a:noFill/>
          </a:ln>
        </p:spPr>
      </p:pic>
      <p:pic>
        <p:nvPicPr>
          <p:cNvPr id="157" name="Google Shape;157;p7"/>
          <p:cNvPicPr preferRelativeResize="0"/>
          <p:nvPr/>
        </p:nvPicPr>
        <p:blipFill rotWithShape="1">
          <a:blip r:embed="rId4">
            <a:alphaModFix/>
          </a:blip>
          <a:srcRect/>
          <a:stretch/>
        </p:blipFill>
        <p:spPr>
          <a:xfrm>
            <a:off x="4601649" y="3166749"/>
            <a:ext cx="2786601" cy="3426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8"/>
          <p:cNvSpPr txBox="1">
            <a:spLocks noGrp="1"/>
          </p:cNvSpPr>
          <p:nvPr>
            <p:ph type="sldNum" idx="12"/>
          </p:nvPr>
        </p:nvSpPr>
        <p:spPr>
          <a:xfrm>
            <a:off x="457200" y="6356350"/>
            <a:ext cx="2133600" cy="365125"/>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SzPts val="1200"/>
              <a:buNone/>
            </a:pPr>
            <a:fld id="{00000000-1234-1234-1234-123412341234}" type="slidenum">
              <a:rPr lang="en-GB" sz="1200">
                <a:solidFill>
                  <a:srgbClr val="035C75"/>
                </a:solidFill>
                <a:latin typeface="Constantia"/>
                <a:ea typeface="Constantia"/>
                <a:cs typeface="Constantia"/>
                <a:sym typeface="Constantia"/>
              </a:rPr>
              <a:t>7</a:t>
            </a:fld>
            <a:endParaRPr sz="1200">
              <a:solidFill>
                <a:srgbClr val="035C75"/>
              </a:solidFill>
              <a:latin typeface="Constantia"/>
              <a:ea typeface="Constantia"/>
              <a:cs typeface="Constantia"/>
              <a:sym typeface="Constantia"/>
            </a:endParaRPr>
          </a:p>
        </p:txBody>
      </p:sp>
      <p:sp>
        <p:nvSpPr>
          <p:cNvPr id="164" name="Google Shape;164;p8"/>
          <p:cNvSpPr txBox="1">
            <a:spLocks noGrp="1"/>
          </p:cNvSpPr>
          <p:nvPr>
            <p:ph type="title"/>
          </p:nvPr>
        </p:nvSpPr>
        <p:spPr>
          <a:xfrm>
            <a:off x="250824" y="476672"/>
            <a:ext cx="8425631" cy="108012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Clr>
                <a:schemeClr val="dk2"/>
              </a:buClr>
              <a:buSzPts val="9375"/>
              <a:buFont typeface="Calibri"/>
              <a:buNone/>
            </a:pPr>
            <a:br>
              <a:rPr lang="en-GB"/>
            </a:br>
            <a:br>
              <a:rPr lang="en-GB"/>
            </a:br>
            <a:br>
              <a:rPr lang="en-GB"/>
            </a:br>
            <a:br>
              <a:rPr lang="en-GB"/>
            </a:br>
            <a:br>
              <a:rPr lang="en-GB"/>
            </a:br>
            <a:br>
              <a:rPr lang="en-GB"/>
            </a:br>
            <a:r>
              <a:rPr lang="en-GB" sz="3600"/>
              <a:t>Which phonemes / graphemes have been taught by the end of Year 1:</a:t>
            </a:r>
            <a:endParaRPr sz="2400"/>
          </a:p>
        </p:txBody>
      </p:sp>
      <p:sp>
        <p:nvSpPr>
          <p:cNvPr id="165" name="Google Shape;165;p8"/>
          <p:cNvSpPr txBox="1"/>
          <p:nvPr/>
        </p:nvSpPr>
        <p:spPr>
          <a:xfrm>
            <a:off x="250824" y="1556792"/>
            <a:ext cx="80661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alibri"/>
                <a:ea typeface="Calibri"/>
                <a:cs typeface="Calibri"/>
                <a:sym typeface="Calibri"/>
              </a:rPr>
              <a:t>Also in Reception different vowel sounds are learnt, both digraphs and trigraphs.</a:t>
            </a:r>
            <a:endParaRPr sz="2400" b="1" i="0" u="none" strike="noStrike" cap="none">
              <a:solidFill>
                <a:srgbClr val="CC0000"/>
              </a:solidFill>
              <a:latin typeface="Calibri"/>
              <a:ea typeface="Calibri"/>
              <a:cs typeface="Calibri"/>
              <a:sym typeface="Calibri"/>
            </a:endParaRPr>
          </a:p>
        </p:txBody>
      </p:sp>
      <p:pic>
        <p:nvPicPr>
          <p:cNvPr id="166" name="Google Shape;166;p8"/>
          <p:cNvPicPr preferRelativeResize="0"/>
          <p:nvPr/>
        </p:nvPicPr>
        <p:blipFill rotWithShape="1">
          <a:blip r:embed="rId3">
            <a:alphaModFix/>
          </a:blip>
          <a:srcRect/>
          <a:stretch/>
        </p:blipFill>
        <p:spPr>
          <a:xfrm>
            <a:off x="2590800" y="2635500"/>
            <a:ext cx="3219750" cy="3939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0"/>
          <p:cNvSpPr txBox="1">
            <a:spLocks noGrp="1"/>
          </p:cNvSpPr>
          <p:nvPr>
            <p:ph type="sldNum" idx="12"/>
          </p:nvPr>
        </p:nvSpPr>
        <p:spPr>
          <a:xfrm>
            <a:off x="457200" y="6356350"/>
            <a:ext cx="2133600" cy="365125"/>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SzPts val="1200"/>
              <a:buNone/>
            </a:pPr>
            <a:fld id="{00000000-1234-1234-1234-123412341234}" type="slidenum">
              <a:rPr lang="en-GB" sz="1200">
                <a:solidFill>
                  <a:srgbClr val="035C75"/>
                </a:solidFill>
                <a:latin typeface="Constantia"/>
                <a:ea typeface="Constantia"/>
                <a:cs typeface="Constantia"/>
                <a:sym typeface="Constantia"/>
              </a:rPr>
              <a:t>8</a:t>
            </a:fld>
            <a:endParaRPr sz="1200">
              <a:solidFill>
                <a:srgbClr val="035C75"/>
              </a:solidFill>
              <a:latin typeface="Constantia"/>
              <a:ea typeface="Constantia"/>
              <a:cs typeface="Constantia"/>
              <a:sym typeface="Constantia"/>
            </a:endParaRPr>
          </a:p>
        </p:txBody>
      </p:sp>
      <p:sp>
        <p:nvSpPr>
          <p:cNvPr id="173" name="Google Shape;173;p10"/>
          <p:cNvSpPr txBox="1">
            <a:spLocks noGrp="1"/>
          </p:cNvSpPr>
          <p:nvPr>
            <p:ph type="title"/>
          </p:nvPr>
        </p:nvSpPr>
        <p:spPr>
          <a:xfrm>
            <a:off x="250824" y="476672"/>
            <a:ext cx="8425631" cy="108012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Clr>
                <a:schemeClr val="dk2"/>
              </a:buClr>
              <a:buSzPts val="9375"/>
              <a:buFont typeface="Calibri"/>
              <a:buNone/>
            </a:pPr>
            <a:br>
              <a:rPr lang="en-GB"/>
            </a:br>
            <a:br>
              <a:rPr lang="en-GB"/>
            </a:br>
            <a:br>
              <a:rPr lang="en-GB"/>
            </a:br>
            <a:br>
              <a:rPr lang="en-GB"/>
            </a:br>
            <a:br>
              <a:rPr lang="en-GB"/>
            </a:br>
            <a:br>
              <a:rPr lang="en-GB"/>
            </a:br>
            <a:r>
              <a:rPr lang="en-GB" sz="3600"/>
              <a:t>Which phonemes / graphemes have been taught by the end of Year 1:</a:t>
            </a:r>
            <a:endParaRPr sz="2400"/>
          </a:p>
        </p:txBody>
      </p:sp>
      <p:pic>
        <p:nvPicPr>
          <p:cNvPr id="174" name="Google Shape;174;p10"/>
          <p:cNvPicPr preferRelativeResize="0"/>
          <p:nvPr/>
        </p:nvPicPr>
        <p:blipFill rotWithShape="1">
          <a:blip r:embed="rId3">
            <a:alphaModFix/>
          </a:blip>
          <a:srcRect/>
          <a:stretch/>
        </p:blipFill>
        <p:spPr>
          <a:xfrm>
            <a:off x="250825" y="2665600"/>
            <a:ext cx="3845000" cy="3839575"/>
          </a:xfrm>
          <a:prstGeom prst="rect">
            <a:avLst/>
          </a:prstGeom>
          <a:noFill/>
          <a:ln>
            <a:noFill/>
          </a:ln>
        </p:spPr>
      </p:pic>
      <p:pic>
        <p:nvPicPr>
          <p:cNvPr id="175" name="Google Shape;175;p10"/>
          <p:cNvPicPr preferRelativeResize="0"/>
          <p:nvPr/>
        </p:nvPicPr>
        <p:blipFill rotWithShape="1">
          <a:blip r:embed="rId4">
            <a:alphaModFix/>
          </a:blip>
          <a:srcRect/>
          <a:stretch/>
        </p:blipFill>
        <p:spPr>
          <a:xfrm>
            <a:off x="4542025" y="2610450"/>
            <a:ext cx="4134426" cy="2338350"/>
          </a:xfrm>
          <a:prstGeom prst="rect">
            <a:avLst/>
          </a:prstGeom>
          <a:noFill/>
          <a:ln>
            <a:noFill/>
          </a:ln>
        </p:spPr>
      </p:pic>
      <p:sp>
        <p:nvSpPr>
          <p:cNvPr id="176" name="Google Shape;176;p10"/>
          <p:cNvSpPr txBox="1"/>
          <p:nvPr/>
        </p:nvSpPr>
        <p:spPr>
          <a:xfrm>
            <a:off x="250824" y="1678067"/>
            <a:ext cx="8066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alibri"/>
                <a:ea typeface="Calibri"/>
                <a:cs typeface="Calibri"/>
                <a:sym typeface="Calibri"/>
              </a:rPr>
              <a:t>In Year 1 children learn some new sounds and split digraphs.</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1"/>
          <p:cNvSpPr txBox="1">
            <a:spLocks noGrp="1"/>
          </p:cNvSpPr>
          <p:nvPr>
            <p:ph type="sldNum" idx="12"/>
          </p:nvPr>
        </p:nvSpPr>
        <p:spPr>
          <a:xfrm>
            <a:off x="457200" y="6356350"/>
            <a:ext cx="2133600" cy="365125"/>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SzPts val="1200"/>
              <a:buNone/>
            </a:pPr>
            <a:fld id="{00000000-1234-1234-1234-123412341234}" type="slidenum">
              <a:rPr lang="en-GB" sz="1200">
                <a:solidFill>
                  <a:srgbClr val="035C75"/>
                </a:solidFill>
                <a:latin typeface="Constantia"/>
                <a:ea typeface="Constantia"/>
                <a:cs typeface="Constantia"/>
                <a:sym typeface="Constantia"/>
              </a:rPr>
              <a:t>9</a:t>
            </a:fld>
            <a:endParaRPr sz="1200">
              <a:solidFill>
                <a:srgbClr val="035C75"/>
              </a:solidFill>
              <a:latin typeface="Constantia"/>
              <a:ea typeface="Constantia"/>
              <a:cs typeface="Constantia"/>
              <a:sym typeface="Constantia"/>
            </a:endParaRPr>
          </a:p>
        </p:txBody>
      </p:sp>
      <p:sp>
        <p:nvSpPr>
          <p:cNvPr id="183" name="Google Shape;183;p11"/>
          <p:cNvSpPr txBox="1">
            <a:spLocks noGrp="1"/>
          </p:cNvSpPr>
          <p:nvPr>
            <p:ph type="title"/>
          </p:nvPr>
        </p:nvSpPr>
        <p:spPr>
          <a:xfrm>
            <a:off x="250824" y="476672"/>
            <a:ext cx="8425631" cy="108012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Clr>
                <a:schemeClr val="dk2"/>
              </a:buClr>
              <a:buSzPts val="9375"/>
              <a:buFont typeface="Calibri"/>
              <a:buNone/>
            </a:pPr>
            <a:br>
              <a:rPr lang="en-GB"/>
            </a:br>
            <a:br>
              <a:rPr lang="en-GB"/>
            </a:br>
            <a:br>
              <a:rPr lang="en-GB"/>
            </a:br>
            <a:br>
              <a:rPr lang="en-GB"/>
            </a:br>
            <a:br>
              <a:rPr lang="en-GB"/>
            </a:br>
            <a:br>
              <a:rPr lang="en-GB"/>
            </a:br>
            <a:r>
              <a:rPr lang="en-GB" sz="3600"/>
              <a:t>Which phonemes / graphemes have been taught by the end of Year 1:</a:t>
            </a:r>
            <a:endParaRPr sz="2400"/>
          </a:p>
        </p:txBody>
      </p:sp>
      <p:sp>
        <p:nvSpPr>
          <p:cNvPr id="184" name="Google Shape;184;p11"/>
          <p:cNvSpPr txBox="1"/>
          <p:nvPr/>
        </p:nvSpPr>
        <p:spPr>
          <a:xfrm>
            <a:off x="250824" y="1556792"/>
            <a:ext cx="8066100" cy="526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alibri"/>
                <a:ea typeface="Calibri"/>
                <a:cs typeface="Calibri"/>
                <a:sym typeface="Calibri"/>
              </a:rPr>
              <a:t>Next in Year 1 children progress to discover that some of the graphemes that they have learnt have more than one phoneme. E.g. </a:t>
            </a:r>
            <a:r>
              <a:rPr lang="en-GB" sz="2400" b="0" i="0" u="none" strike="noStrike" cap="none">
                <a:solidFill>
                  <a:srgbClr val="FF0000"/>
                </a:solidFill>
                <a:latin typeface="Calibri"/>
                <a:ea typeface="Calibri"/>
                <a:cs typeface="Calibri"/>
                <a:sym typeface="Calibri"/>
              </a:rPr>
              <a:t>ea</a:t>
            </a:r>
            <a:r>
              <a:rPr lang="en-GB" sz="2400" b="0" i="0" u="none" strike="noStrike" cap="none">
                <a:solidFill>
                  <a:srgbClr val="000000"/>
                </a:solidFill>
                <a:latin typeface="Calibri"/>
                <a:ea typeface="Calibri"/>
                <a:cs typeface="Calibri"/>
                <a:sym typeface="Calibri"/>
              </a:rPr>
              <a:t>   b</a:t>
            </a:r>
            <a:r>
              <a:rPr lang="en-GB" sz="2400" b="0" i="0" u="none" strike="noStrike" cap="none">
                <a:solidFill>
                  <a:srgbClr val="FF0000"/>
                </a:solidFill>
                <a:latin typeface="Calibri"/>
                <a:ea typeface="Calibri"/>
                <a:cs typeface="Calibri"/>
                <a:sym typeface="Calibri"/>
              </a:rPr>
              <a:t>ea</a:t>
            </a:r>
            <a:r>
              <a:rPr lang="en-GB" sz="2400" b="0" i="0" u="none" strike="noStrike" cap="none">
                <a:solidFill>
                  <a:srgbClr val="000000"/>
                </a:solidFill>
                <a:latin typeface="Calibri"/>
                <a:ea typeface="Calibri"/>
                <a:cs typeface="Calibri"/>
                <a:sym typeface="Calibri"/>
              </a:rPr>
              <a:t>d / h</a:t>
            </a:r>
            <a:r>
              <a:rPr lang="en-GB" sz="2400" b="0" i="0" u="none" strike="noStrike" cap="none">
                <a:solidFill>
                  <a:srgbClr val="FF0000"/>
                </a:solidFill>
                <a:latin typeface="Calibri"/>
                <a:ea typeface="Calibri"/>
                <a:cs typeface="Calibri"/>
                <a:sym typeface="Calibri"/>
              </a:rPr>
              <a:t>ea</a:t>
            </a:r>
            <a:r>
              <a:rPr lang="en-GB" sz="2400" b="0" i="0" u="none" strike="noStrike" cap="none">
                <a:solidFill>
                  <a:srgbClr val="000000"/>
                </a:solidFill>
                <a:latin typeface="Calibri"/>
                <a:ea typeface="Calibri"/>
                <a:cs typeface="Calibri"/>
                <a:sym typeface="Calibri"/>
              </a:rPr>
              <a:t>d. </a:t>
            </a:r>
            <a:r>
              <a:rPr lang="en-GB" sz="2400" b="0" i="0" u="none" strike="noStrike" cap="none">
                <a:solidFill>
                  <a:schemeClr val="dk1"/>
                </a:solidFill>
                <a:latin typeface="Calibri"/>
                <a:ea typeface="Calibri"/>
                <a:cs typeface="Calibri"/>
                <a:sym typeface="Calibri"/>
              </a:rPr>
              <a:t>By the end of Year 1 all the alternative graphemes for all phonemes are taught.</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There are lots of these - we will send every child home with a full sound mat.</a:t>
            </a:r>
            <a:endParaRPr sz="2400" b="0" i="0" u="none" strike="noStrike" cap="none">
              <a:solidFill>
                <a:schemeClr val="dk1"/>
              </a:solidFill>
              <a:latin typeface="Calibri"/>
              <a:ea typeface="Calibri"/>
              <a:cs typeface="Calibri"/>
              <a:sym typeface="Calibri"/>
            </a:endParaRPr>
          </a:p>
        </p:txBody>
      </p:sp>
      <p:pic>
        <p:nvPicPr>
          <p:cNvPr id="185" name="Google Shape;185;p11"/>
          <p:cNvPicPr preferRelativeResize="0"/>
          <p:nvPr/>
        </p:nvPicPr>
        <p:blipFill rotWithShape="1">
          <a:blip r:embed="rId3">
            <a:alphaModFix/>
          </a:blip>
          <a:srcRect/>
          <a:stretch/>
        </p:blipFill>
        <p:spPr>
          <a:xfrm>
            <a:off x="1583163" y="3141786"/>
            <a:ext cx="5555826" cy="2648175"/>
          </a:xfrm>
          <a:prstGeom prst="rect">
            <a:avLst/>
          </a:prstGeom>
          <a:noFill/>
          <a:ln>
            <a:noFill/>
          </a:ln>
        </p:spPr>
      </p:pic>
    </p:spTree>
  </p:cSld>
  <p:clrMapOvr>
    <a:masterClrMapping/>
  </p:clrMapOvr>
</p:sld>
</file>

<file path=ppt/theme/theme1.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2356</Words>
  <Application>Microsoft Office PowerPoint</Application>
  <PresentationFormat>On-screen Show (4:3)</PresentationFormat>
  <Paragraphs>165</Paragraphs>
  <Slides>18</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Constantia</vt:lpstr>
      <vt:lpstr>Noto Sans Symbols</vt:lpstr>
      <vt:lpstr>Calibri</vt:lpstr>
      <vt:lpstr>Arial</vt:lpstr>
      <vt:lpstr>Flow</vt:lpstr>
      <vt:lpstr>Flow</vt:lpstr>
      <vt:lpstr> Year 1 Phonic knowledge and the  Phonics Screening Check Information  2025</vt:lpstr>
      <vt:lpstr>Focus:</vt:lpstr>
      <vt:lpstr>Phonic terminology: some definitions</vt:lpstr>
      <vt:lpstr>Phonic terminology: some definitions</vt:lpstr>
      <vt:lpstr>Phonic terminology: some definitions</vt:lpstr>
      <vt:lpstr>      Floppy’s Phonics Which phonemes / graphemes have been taught by the end of Year 1:</vt:lpstr>
      <vt:lpstr>      Which phonemes / graphemes have been taught by the end of Year 1:</vt:lpstr>
      <vt:lpstr>      Which phonemes / graphemes have been taught by the end of Year 1:</vt:lpstr>
      <vt:lpstr>      Which phonemes / graphemes have been taught by the end of Year 1:</vt:lpstr>
      <vt:lpstr>What is the phonics screening check?</vt:lpstr>
      <vt:lpstr>What will the children be expected to do?</vt:lpstr>
      <vt:lpstr>The phonics screening check will be constructed of 20 real words and 20 pseudo-words.</vt:lpstr>
      <vt:lpstr>PowerPoint Presentation</vt:lpstr>
      <vt:lpstr>What type of words will the Phonics Screening Check contain?</vt:lpstr>
      <vt:lpstr>       How will the data be used? </vt:lpstr>
      <vt:lpstr>How can you help?</vt:lpstr>
      <vt:lpstr>Online Phonics Resources</vt:lpstr>
      <vt:lpstr>Finally, remember, using phonics is only one strategy needed to become a fluent reader.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Year 1 Phonic knowledge and the  Phonics Screening Check Information  2024</dc:title>
  <dc:creator>Becky Grover</dc:creator>
  <cp:lastModifiedBy>Cecilia DelCorso</cp:lastModifiedBy>
  <cp:revision>4</cp:revision>
  <dcterms:created xsi:type="dcterms:W3CDTF">2012-05-17T12:55:15Z</dcterms:created>
  <dcterms:modified xsi:type="dcterms:W3CDTF">2025-05-05T15:57:38Z</dcterms:modified>
</cp:coreProperties>
</file>