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324975" cy="702151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12">
          <p15:clr>
            <a:srgbClr val="A4A3A4"/>
          </p15:clr>
        </p15:guide>
        <p15:guide id="2" pos="29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74" y="60"/>
      </p:cViewPr>
      <p:guideLst>
        <p:guide orient="horz" pos="2212"/>
        <p:guide pos="29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1283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324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10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0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0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124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1fdce49b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41fdce49bb_0_6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41fdce49bb_0_6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41fdce49bb_0_6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1129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38efc4994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38efc4994_0_13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g338efc4994_0_13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700" cy="496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4383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38efc499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38efc4994_0_20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0" name="Google Shape;170;g338efc4994_0_20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700" cy="496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3114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2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20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4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4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4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693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5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5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5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1964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3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531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6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6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6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1654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38efc499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g338efc4994_0_6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g338efc4994_0_6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g338efc4994_0_6:notes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69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ctrTitle"/>
          </p:nvPr>
        </p:nvSpPr>
        <p:spPr>
          <a:xfrm>
            <a:off x="1029420" y="3386212"/>
            <a:ext cx="7258041" cy="150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Verdana"/>
              <a:buNone/>
              <a:defRPr sz="4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2"/>
          <p:cNvSpPr txBox="1">
            <a:spLocks noGrp="1"/>
          </p:cNvSpPr>
          <p:nvPr>
            <p:ph type="subTitle" idx="1"/>
          </p:nvPr>
        </p:nvSpPr>
        <p:spPr>
          <a:xfrm>
            <a:off x="1029420" y="4891285"/>
            <a:ext cx="7258041" cy="881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Google Shape;76;p2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77" name="Google Shape;77;p2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78" name="Google Shape;78;p2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>
            <a:spLocks noGrp="1"/>
          </p:cNvSpPr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11"/>
          <p:cNvSpPr txBox="1">
            <a:spLocks noGrp="1"/>
          </p:cNvSpPr>
          <p:nvPr>
            <p:ph type="body" idx="1"/>
          </p:nvPr>
        </p:nvSpPr>
        <p:spPr>
          <a:xfrm rot="5400000">
            <a:off x="2587433" y="292442"/>
            <a:ext cx="4148034" cy="7264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02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2" name="Google Shape;142;p11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43" name="Google Shape;143;p11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44" name="Google Shape;144;p11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"/>
          <p:cNvSpPr txBox="1">
            <a:spLocks noGrp="1"/>
          </p:cNvSpPr>
          <p:nvPr>
            <p:ph type="title"/>
          </p:nvPr>
        </p:nvSpPr>
        <p:spPr>
          <a:xfrm rot="5400000">
            <a:off x="4887942" y="2595257"/>
            <a:ext cx="5308960" cy="150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12"/>
          <p:cNvSpPr txBox="1">
            <a:spLocks noGrp="1"/>
          </p:cNvSpPr>
          <p:nvPr>
            <p:ph type="body" idx="1"/>
          </p:nvPr>
        </p:nvSpPr>
        <p:spPr>
          <a:xfrm rot="5400000">
            <a:off x="1162826" y="558430"/>
            <a:ext cx="5308959" cy="5575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02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8" name="Google Shape;148;p12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49" name="Google Shape;149;p12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50" name="Google Shape;150;p12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3"/>
          <p:cNvSpPr txBox="1">
            <a:spLocks noGrp="1"/>
          </p:cNvSpPr>
          <p:nvPr>
            <p:ph type="body" idx="1"/>
          </p:nvPr>
        </p:nvSpPr>
        <p:spPr>
          <a:xfrm>
            <a:off x="1029421" y="1850454"/>
            <a:ext cx="7266130" cy="4148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02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05561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Google Shape;82;p3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83" name="Google Shape;83;p3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84" name="Google Shape;84;p3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xfrm>
            <a:off x="1029421" y="3387466"/>
            <a:ext cx="7258039" cy="150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1029421" y="4891287"/>
            <a:ext cx="7258039" cy="880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t" anchorCtr="0">
            <a:noAutofit/>
          </a:bodyPr>
          <a:lstStyle>
            <a:lvl1pPr marL="457200" marR="0" lvl="0" indent="-228600" algn="r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89" name="Google Shape;89;p4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>
            <a:spLocks noGrp="1"/>
          </p:cNvSpPr>
          <p:nvPr>
            <p:ph type="title"/>
          </p:nvPr>
        </p:nvSpPr>
        <p:spPr>
          <a:xfrm>
            <a:off x="1029421" y="691836"/>
            <a:ext cx="7264058" cy="94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5"/>
          <p:cNvSpPr txBox="1">
            <a:spLocks noGrp="1"/>
          </p:cNvSpPr>
          <p:nvPr>
            <p:ph type="body" idx="1"/>
          </p:nvPr>
        </p:nvSpPr>
        <p:spPr>
          <a:xfrm>
            <a:off x="1029421" y="1852899"/>
            <a:ext cx="3539979" cy="4147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02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05561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body" idx="2"/>
          </p:nvPr>
        </p:nvSpPr>
        <p:spPr>
          <a:xfrm>
            <a:off x="4755575" y="1852898"/>
            <a:ext cx="3537904" cy="4147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02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05561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96" name="Google Shape;96;p5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97" name="Google Shape;97;p5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 txBox="1">
            <a:spLocks noGrp="1"/>
          </p:cNvSpPr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1"/>
          </p:nvPr>
        </p:nvSpPr>
        <p:spPr>
          <a:xfrm>
            <a:off x="1029421" y="1856152"/>
            <a:ext cx="3539979" cy="59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500"/>
              <a:buFont typeface="Noto Sans Symbols"/>
              <a:buNone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2"/>
          </p:nvPr>
        </p:nvSpPr>
        <p:spPr>
          <a:xfrm>
            <a:off x="1029421" y="2446154"/>
            <a:ext cx="3539979" cy="3554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02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05561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3"/>
          </p:nvPr>
        </p:nvSpPr>
        <p:spPr>
          <a:xfrm>
            <a:off x="4755575" y="1856152"/>
            <a:ext cx="3539977" cy="59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500"/>
              <a:buFont typeface="Noto Sans Symbols"/>
              <a:buNone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body" idx="4"/>
          </p:nvPr>
        </p:nvSpPr>
        <p:spPr>
          <a:xfrm>
            <a:off x="4755575" y="2446154"/>
            <a:ext cx="3539977" cy="3554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02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05561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05" name="Google Shape;105;p6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06" name="Google Shape;106;p6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>
            <a:spLocks noGrp="1"/>
          </p:cNvSpPr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10" name="Google Shape;110;p7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14" name="Google Shape;114;p8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15" name="Google Shape;115;p8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>
            <a:spLocks noGrp="1"/>
          </p:cNvSpPr>
          <p:nvPr>
            <p:ph type="title"/>
          </p:nvPr>
        </p:nvSpPr>
        <p:spPr>
          <a:xfrm>
            <a:off x="1029420" y="456723"/>
            <a:ext cx="2713309" cy="1214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Verdana"/>
              <a:buNone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body" idx="1"/>
          </p:nvPr>
        </p:nvSpPr>
        <p:spPr>
          <a:xfrm>
            <a:off x="3928905" y="456723"/>
            <a:ext cx="4364575" cy="5544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02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05561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9" name="Google Shape;119;p9"/>
          <p:cNvSpPr txBox="1">
            <a:spLocks noGrp="1"/>
          </p:cNvSpPr>
          <p:nvPr>
            <p:ph type="body" idx="2"/>
          </p:nvPr>
        </p:nvSpPr>
        <p:spPr>
          <a:xfrm>
            <a:off x="1029420" y="1670860"/>
            <a:ext cx="2713309" cy="4329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0" name="Google Shape;120;p9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21" name="Google Shape;121;p9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22" name="Google Shape;122;p9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"/>
          <p:cNvSpPr txBox="1">
            <a:spLocks noGrp="1"/>
          </p:cNvSpPr>
          <p:nvPr>
            <p:ph type="title"/>
          </p:nvPr>
        </p:nvSpPr>
        <p:spPr>
          <a:xfrm>
            <a:off x="1029422" y="1420129"/>
            <a:ext cx="3363225" cy="1139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Verdana"/>
              <a:buNone/>
              <a:defRPr sz="2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10"/>
          <p:cNvSpPr txBox="1">
            <a:spLocks noGrp="1"/>
          </p:cNvSpPr>
          <p:nvPr>
            <p:ph type="body" idx="1"/>
          </p:nvPr>
        </p:nvSpPr>
        <p:spPr>
          <a:xfrm>
            <a:off x="1029422" y="2559926"/>
            <a:ext cx="3363226" cy="2590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27" name="Google Shape;127;p10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128" name="Google Shape;128;p10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grpSp>
        <p:nvGrpSpPr>
          <p:cNvPr id="129" name="Google Shape;129;p10"/>
          <p:cNvGrpSpPr/>
          <p:nvPr/>
        </p:nvGrpSpPr>
        <p:grpSpPr>
          <a:xfrm>
            <a:off x="4605536" y="1018096"/>
            <a:ext cx="1883696" cy="1566929"/>
            <a:chOff x="4718762" y="993075"/>
            <a:chExt cx="1847138" cy="1530439"/>
          </a:xfrm>
        </p:grpSpPr>
        <p:sp>
          <p:nvSpPr>
            <p:cNvPr id="130" name="Google Shape;130;p10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 w="12700" cap="rnd" cmpd="sng">
              <a:solidFill>
                <a:srgbClr val="76D9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1" name="Google Shape;131;p10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rgbClr val="76D9E8"/>
            </a:solidFill>
            <a:ln w="12700" cap="rnd" cmpd="sng">
              <a:solidFill>
                <a:srgbClr val="76D9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2" name="Google Shape;132;p10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 w="12700" cap="rnd" cmpd="sng">
              <a:solidFill>
                <a:srgbClr val="76D9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3" name="Google Shape;133;p1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rgbClr val="76D9E8"/>
            </a:solidFill>
            <a:ln w="12700" cap="rnd" cmpd="sng">
              <a:solidFill>
                <a:srgbClr val="76D9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4" name="Google Shape;134;p10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 w="12700" cap="rnd" cmpd="sng">
              <a:solidFill>
                <a:srgbClr val="76D9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5" name="Google Shape;135;p10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 w="12700" cap="rnd" cmpd="sng">
              <a:solidFill>
                <a:srgbClr val="76D9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6" name="Google Shape;136;p10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rgbClr val="76D9E8"/>
            </a:solidFill>
            <a:ln w="12700" cap="rnd" cmpd="sng">
              <a:solidFill>
                <a:srgbClr val="76D9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7" name="Google Shape;137;p10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rgbClr val="76D9E8"/>
            </a:solidFill>
            <a:ln w="12700" cap="rnd" cmpd="sng">
              <a:solidFill>
                <a:srgbClr val="76D9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38" name="Google Shape;138;p10"/>
          <p:cNvSpPr>
            <a:spLocks noGrp="1"/>
          </p:cNvSpPr>
          <p:nvPr>
            <p:ph type="pic" idx="2"/>
          </p:nvPr>
        </p:nvSpPr>
        <p:spPr>
          <a:xfrm>
            <a:off x="4766702" y="1639696"/>
            <a:ext cx="3496866" cy="3510757"/>
          </a:xfrm>
          <a:prstGeom prst="ellipse">
            <a:avLst/>
          </a:prstGeom>
          <a:noFill/>
          <a:ln w="76200" cap="flat" cmpd="sng">
            <a:solidFill>
              <a:srgbClr val="76D9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F6F9"/>
            </a:gs>
            <a:gs pos="100000">
              <a:srgbClr val="CCFF66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71003" y="4138962"/>
            <a:ext cx="1778461" cy="1954755"/>
          </a:xfrm>
          <a:custGeom>
            <a:avLst/>
            <a:gdLst/>
            <a:ahLst/>
            <a:cxnLst/>
            <a:rect l="l" t="t" r="r" b="b"/>
            <a:pathLst>
              <a:path w="1743945" h="1909234" extrusionOk="0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rgbClr val="76D9E8">
              <a:alpha val="7843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530943" y="1121426"/>
            <a:ext cx="1947020" cy="1954754"/>
          </a:xfrm>
          <a:prstGeom prst="ellipse">
            <a:avLst/>
          </a:prstGeom>
          <a:solidFill>
            <a:srgbClr val="76D9E8">
              <a:alpha val="9803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1915913" y="289679"/>
            <a:ext cx="1947020" cy="1954754"/>
          </a:xfrm>
          <a:prstGeom prst="ellipse">
            <a:avLst/>
          </a:prstGeom>
          <a:solidFill>
            <a:srgbClr val="76D9E8">
              <a:alpha val="9803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530941" y="5865733"/>
            <a:ext cx="1947021" cy="1222218"/>
          </a:xfrm>
          <a:custGeom>
            <a:avLst/>
            <a:gdLst/>
            <a:ahLst/>
            <a:cxnLst/>
            <a:rect l="l" t="t" r="r" b="b"/>
            <a:pathLst>
              <a:path w="1909234" h="1193756" extrusionOk="0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rgbClr val="76D9E8">
              <a:alpha val="15686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-47635" y="-63180"/>
            <a:ext cx="1477787" cy="1717050"/>
          </a:xfrm>
          <a:custGeom>
            <a:avLst/>
            <a:gdLst/>
            <a:ahLst/>
            <a:cxnLst/>
            <a:rect l="l" t="t" r="r" b="b"/>
            <a:pathLst>
              <a:path w="1449107" h="1677064" extrusionOk="0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rgbClr val="76D9E8">
              <a:alpha val="13725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42403" y="-165476"/>
            <a:ext cx="1947020" cy="1954754"/>
          </a:xfrm>
          <a:prstGeom prst="ellipse">
            <a:avLst/>
          </a:prstGeom>
          <a:solidFill>
            <a:srgbClr val="76D9E8">
              <a:alpha val="20000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0" y="676492"/>
            <a:ext cx="1947020" cy="1954754"/>
          </a:xfrm>
          <a:prstGeom prst="ellipse">
            <a:avLst/>
          </a:prstGeom>
          <a:solidFill>
            <a:srgbClr val="76D9E8">
              <a:alpha val="14901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7645920" y="-63180"/>
            <a:ext cx="1728003" cy="1717050"/>
          </a:xfrm>
          <a:custGeom>
            <a:avLst/>
            <a:gdLst/>
            <a:ahLst/>
            <a:cxnLst/>
            <a:rect l="l" t="t" r="r" b="b"/>
            <a:pathLst>
              <a:path w="1694467" h="1677064" extrusionOk="0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rgbClr val="5CF0F7">
              <a:alpha val="9803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6238578" y="-63179"/>
            <a:ext cx="1947021" cy="1746110"/>
          </a:xfrm>
          <a:custGeom>
            <a:avLst/>
            <a:gdLst/>
            <a:ahLst/>
            <a:cxnLst/>
            <a:rect l="l" t="t" r="r" b="b"/>
            <a:pathLst>
              <a:path w="1909234" h="1705448" extrusionOk="0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rgbClr val="76D9E8">
              <a:alpha val="9803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7642782" y="1121424"/>
            <a:ext cx="1731141" cy="1954755"/>
          </a:xfrm>
          <a:custGeom>
            <a:avLst/>
            <a:gdLst/>
            <a:ahLst/>
            <a:cxnLst/>
            <a:rect l="l" t="t" r="r" b="b"/>
            <a:pathLst>
              <a:path w="1697544" h="1909234" extrusionOk="0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rgbClr val="76D9E8">
              <a:alpha val="14901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8216129" y="5262906"/>
            <a:ext cx="1159701" cy="1801686"/>
          </a:xfrm>
          <a:custGeom>
            <a:avLst/>
            <a:gdLst/>
            <a:ahLst/>
            <a:cxnLst/>
            <a:rect l="l" t="t" r="r" b="b"/>
            <a:pathLst>
              <a:path w="1137194" h="1759729" extrusionOk="0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rgbClr val="76D9E8">
              <a:alpha val="15686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6793558" y="4466936"/>
            <a:ext cx="1947020" cy="1954754"/>
          </a:xfrm>
          <a:prstGeom prst="ellipse">
            <a:avLst/>
          </a:prstGeom>
          <a:solidFill>
            <a:srgbClr val="76D9E8">
              <a:alpha val="4705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-71003" y="5066758"/>
            <a:ext cx="1380655" cy="1954755"/>
          </a:xfrm>
          <a:custGeom>
            <a:avLst/>
            <a:gdLst/>
            <a:ahLst/>
            <a:cxnLst/>
            <a:rect l="l" t="t" r="r" b="b"/>
            <a:pathLst>
              <a:path w="1353860" h="1909234" extrusionOk="0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rgbClr val="76D9E8">
              <a:alpha val="15686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" name="Google Shape;23;p1"/>
          <p:cNvSpPr/>
          <p:nvPr/>
        </p:nvSpPr>
        <p:spPr>
          <a:xfrm>
            <a:off x="722493" y="4904551"/>
            <a:ext cx="1947020" cy="1954754"/>
          </a:xfrm>
          <a:prstGeom prst="ellipse">
            <a:avLst/>
          </a:prstGeom>
          <a:solidFill>
            <a:srgbClr val="76D9E8">
              <a:alpha val="7843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Google Shape;24;p1"/>
          <p:cNvSpPr/>
          <p:nvPr/>
        </p:nvSpPr>
        <p:spPr>
          <a:xfrm>
            <a:off x="6238579" y="802681"/>
            <a:ext cx="1947020" cy="1954754"/>
          </a:xfrm>
          <a:prstGeom prst="ellipse">
            <a:avLst/>
          </a:prstGeom>
          <a:solidFill>
            <a:srgbClr val="76D9E8">
              <a:alpha val="14901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Google Shape;25;p1"/>
          <p:cNvSpPr/>
          <p:nvPr/>
        </p:nvSpPr>
        <p:spPr>
          <a:xfrm>
            <a:off x="6586889" y="5262906"/>
            <a:ext cx="1947020" cy="1954754"/>
          </a:xfrm>
          <a:prstGeom prst="ellipse">
            <a:avLst/>
          </a:prstGeom>
          <a:solidFill>
            <a:srgbClr val="76D9E8">
              <a:alpha val="9803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" name="Google Shape;26;p1"/>
          <p:cNvSpPr/>
          <p:nvPr/>
        </p:nvSpPr>
        <p:spPr>
          <a:xfrm>
            <a:off x="8564418" y="612116"/>
            <a:ext cx="809505" cy="1282791"/>
          </a:xfrm>
          <a:custGeom>
            <a:avLst/>
            <a:gdLst/>
            <a:ahLst/>
            <a:cxnLst/>
            <a:rect l="l" t="t" r="r" b="b"/>
            <a:pathLst>
              <a:path w="793794" h="1252918" extrusionOk="0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rgbClr val="76D9E8">
              <a:alpha val="9803"/>
            </a:srgbClr>
          </a:solidFill>
          <a:ln w="177800" cap="rnd" cmpd="sng">
            <a:solidFill>
              <a:srgbClr val="E8F8FB">
                <a:alpha val="5882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6475779" y="211436"/>
            <a:ext cx="1061885" cy="1066103"/>
          </a:xfrm>
          <a:prstGeom prst="ellipse">
            <a:avLst/>
          </a:prstGeom>
          <a:solidFill>
            <a:srgbClr val="76D9E8">
              <a:alpha val="9803"/>
            </a:srgbClr>
          </a:solidFill>
          <a:ln w="177800" cap="rnd" cmpd="sng">
            <a:solidFill>
              <a:srgbClr val="E8F8FB">
                <a:alpha val="5882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7008138" y="1485233"/>
            <a:ext cx="1242364" cy="1247299"/>
          </a:xfrm>
          <a:prstGeom prst="ellipse">
            <a:avLst/>
          </a:prstGeom>
          <a:solidFill>
            <a:srgbClr val="76D9E8">
              <a:alpha val="9803"/>
            </a:srgbClr>
          </a:solidFill>
          <a:ln w="177800" cap="rnd" cmpd="sng">
            <a:solidFill>
              <a:srgbClr val="E8F8FB">
                <a:alpha val="5882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Google Shape;29;p1"/>
          <p:cNvSpPr/>
          <p:nvPr/>
        </p:nvSpPr>
        <p:spPr>
          <a:xfrm>
            <a:off x="7361945" y="2098803"/>
            <a:ext cx="1061885" cy="1066103"/>
          </a:xfrm>
          <a:prstGeom prst="ellipse">
            <a:avLst/>
          </a:prstGeom>
          <a:solidFill>
            <a:srgbClr val="76D9E8">
              <a:alpha val="9803"/>
            </a:srgbClr>
          </a:solidFill>
          <a:ln w="177800" cap="rnd" cmpd="sng">
            <a:solidFill>
              <a:srgbClr val="E8F8FB">
                <a:alpha val="5882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Google Shape;30;p1"/>
          <p:cNvSpPr/>
          <p:nvPr/>
        </p:nvSpPr>
        <p:spPr>
          <a:xfrm>
            <a:off x="7902790" y="2725094"/>
            <a:ext cx="735584" cy="738506"/>
          </a:xfrm>
          <a:prstGeom prst="ellipse">
            <a:avLst/>
          </a:prstGeom>
          <a:solidFill>
            <a:srgbClr val="76D9E8">
              <a:alpha val="9803"/>
            </a:srgbClr>
          </a:solidFill>
          <a:ln w="177800" cap="rnd" cmpd="sng">
            <a:solidFill>
              <a:srgbClr val="E8F8FB">
                <a:alpha val="5882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Google Shape;31;p1"/>
          <p:cNvSpPr/>
          <p:nvPr/>
        </p:nvSpPr>
        <p:spPr>
          <a:xfrm>
            <a:off x="698612" y="-103383"/>
            <a:ext cx="1217301" cy="714453"/>
          </a:xfrm>
          <a:custGeom>
            <a:avLst/>
            <a:gdLst/>
            <a:ahLst/>
            <a:cxnLst/>
            <a:rect l="l" t="t" r="r" b="b"/>
            <a:pathLst>
              <a:path w="1193676" h="697815" extrusionOk="0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rgbClr val="76D9E8">
              <a:alpha val="9803"/>
            </a:srgbClr>
          </a:solidFill>
          <a:ln w="177800" cap="rnd" cmpd="sng">
            <a:solidFill>
              <a:srgbClr val="E8F8FB">
                <a:alpha val="5882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1532378" y="-103383"/>
            <a:ext cx="1049394" cy="470854"/>
          </a:xfrm>
          <a:custGeom>
            <a:avLst/>
            <a:gdLst/>
            <a:ahLst/>
            <a:cxnLst/>
            <a:rect l="l" t="t" r="r" b="b"/>
            <a:pathLst>
              <a:path w="1029028" h="459889" extrusionOk="0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rgbClr val="76D9E8">
              <a:alpha val="9803"/>
            </a:srgbClr>
          </a:solidFill>
          <a:ln w="177800" cap="rnd" cmpd="sng">
            <a:solidFill>
              <a:srgbClr val="E8F8FB">
                <a:alpha val="5882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-71001" y="-103383"/>
            <a:ext cx="601945" cy="626888"/>
          </a:xfrm>
          <a:custGeom>
            <a:avLst/>
            <a:gdLst/>
            <a:ahLst/>
            <a:cxnLst/>
            <a:rect l="l" t="t" r="r" b="b"/>
            <a:pathLst>
              <a:path w="590263" h="612289" extrusionOk="0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rgbClr val="76D9E8">
              <a:alpha val="9803"/>
            </a:srgbClr>
          </a:solidFill>
          <a:ln w="177800" cap="rnd" cmpd="sng">
            <a:solidFill>
              <a:srgbClr val="E8F8FB">
                <a:alpha val="5882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" name="Google Shape;34;p1"/>
          <p:cNvSpPr/>
          <p:nvPr/>
        </p:nvSpPr>
        <p:spPr>
          <a:xfrm>
            <a:off x="282923" y="4424826"/>
            <a:ext cx="1424534" cy="1430193"/>
          </a:xfrm>
          <a:prstGeom prst="ellipse">
            <a:avLst/>
          </a:prstGeom>
          <a:solidFill>
            <a:srgbClr val="76D9E8">
              <a:alpha val="5882"/>
            </a:srgbClr>
          </a:solidFill>
          <a:ln w="177800" cap="rnd" cmpd="sng">
            <a:solidFill>
              <a:srgbClr val="E8F8FB">
                <a:alpha val="392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5" name="Google Shape;35;p1"/>
          <p:cNvSpPr/>
          <p:nvPr/>
        </p:nvSpPr>
        <p:spPr>
          <a:xfrm>
            <a:off x="5906768" y="6644703"/>
            <a:ext cx="1138025" cy="454350"/>
          </a:xfrm>
          <a:custGeom>
            <a:avLst/>
            <a:gdLst/>
            <a:ahLst/>
            <a:cxnLst/>
            <a:rect l="l" t="t" r="r" b="b"/>
            <a:pathLst>
              <a:path w="1115939" h="443769" extrusionOk="0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rgbClr val="76D9E8">
              <a:alpha val="5882"/>
            </a:srgbClr>
          </a:solidFill>
          <a:ln w="177800" cap="rnd" cmpd="sng">
            <a:solidFill>
              <a:srgbClr val="E8F8FB">
                <a:alpha val="392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" name="Google Shape;36;p1"/>
          <p:cNvSpPr/>
          <p:nvPr/>
        </p:nvSpPr>
        <p:spPr>
          <a:xfrm>
            <a:off x="6249283" y="6561644"/>
            <a:ext cx="1261502" cy="537409"/>
          </a:xfrm>
          <a:custGeom>
            <a:avLst/>
            <a:gdLst/>
            <a:ahLst/>
            <a:cxnLst/>
            <a:rect l="l" t="t" r="r" b="b"/>
            <a:pathLst>
              <a:path w="1237019" h="524894" extrusionOk="0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rgbClr val="76D9E8">
              <a:alpha val="5882"/>
            </a:srgbClr>
          </a:solidFill>
          <a:ln w="177800" cap="rnd" cmpd="sng">
            <a:solidFill>
              <a:srgbClr val="E8F8FB">
                <a:alpha val="392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" name="Google Shape;37;p1"/>
          <p:cNvSpPr/>
          <p:nvPr/>
        </p:nvSpPr>
        <p:spPr>
          <a:xfrm>
            <a:off x="7727629" y="6561645"/>
            <a:ext cx="1235384" cy="537408"/>
          </a:xfrm>
          <a:custGeom>
            <a:avLst/>
            <a:gdLst/>
            <a:ahLst/>
            <a:cxnLst/>
            <a:rect l="l" t="t" r="r" b="b"/>
            <a:pathLst>
              <a:path w="1211408" h="524893" extrusionOk="0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rgbClr val="76D9E8">
              <a:alpha val="5882"/>
            </a:srgbClr>
          </a:solidFill>
          <a:ln w="177800" cap="rnd" cmpd="sng">
            <a:solidFill>
              <a:srgbClr val="E8F8FB">
                <a:alpha val="392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8" name="Google Shape;38;p1"/>
          <p:cNvSpPr/>
          <p:nvPr/>
        </p:nvSpPr>
        <p:spPr>
          <a:xfrm>
            <a:off x="11292" y="5059816"/>
            <a:ext cx="623327" cy="625803"/>
          </a:xfrm>
          <a:prstGeom prst="ellipse">
            <a:avLst/>
          </a:prstGeom>
          <a:solidFill>
            <a:srgbClr val="5CF0F7">
              <a:alpha val="4705"/>
            </a:srgbClr>
          </a:solidFill>
          <a:ln w="127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-71003" y="6319739"/>
            <a:ext cx="793497" cy="768212"/>
          </a:xfrm>
          <a:custGeom>
            <a:avLst/>
            <a:gdLst/>
            <a:ahLst/>
            <a:cxnLst/>
            <a:rect l="l" t="t" r="r" b="b"/>
            <a:pathLst>
              <a:path w="778097" h="750322" extrusionOk="0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-71003" y="5281569"/>
            <a:ext cx="574677" cy="918960"/>
          </a:xfrm>
          <a:custGeom>
            <a:avLst/>
            <a:gdLst/>
            <a:ahLst/>
            <a:cxnLst/>
            <a:rect l="l" t="t" r="r" b="b"/>
            <a:pathLst>
              <a:path w="563524" h="897560" extrusionOk="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-26268" y="493888"/>
            <a:ext cx="610260" cy="927298"/>
          </a:xfrm>
          <a:custGeom>
            <a:avLst/>
            <a:gdLst/>
            <a:ahLst/>
            <a:cxnLst/>
            <a:rect l="l" t="t" r="r" b="b"/>
            <a:pathLst>
              <a:path w="598416" h="905704" extrusionOk="0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w="127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483594" y="856745"/>
            <a:ext cx="928844" cy="932533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325541" y="1486886"/>
            <a:ext cx="788292" cy="791423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378605" y="1931974"/>
            <a:ext cx="622446" cy="624919"/>
          </a:xfrm>
          <a:prstGeom prst="ellipse">
            <a:avLst/>
          </a:prstGeom>
          <a:solidFill>
            <a:srgbClr val="5CF0F7">
              <a:alpha val="4705"/>
            </a:srgbClr>
          </a:solidFill>
          <a:ln w="127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157737" y="1965452"/>
            <a:ext cx="532091" cy="534204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7447046" y="-63180"/>
            <a:ext cx="928845" cy="768735"/>
          </a:xfrm>
          <a:custGeom>
            <a:avLst/>
            <a:gdLst/>
            <a:ahLst/>
            <a:cxnLst/>
            <a:rect l="l" t="t" r="r" b="b"/>
            <a:pathLst>
              <a:path w="910818" h="750833" extrusionOk="0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8890670" y="-63180"/>
            <a:ext cx="483253" cy="627627"/>
          </a:xfrm>
          <a:custGeom>
            <a:avLst/>
            <a:gdLst/>
            <a:ahLst/>
            <a:cxnLst/>
            <a:rect l="l" t="t" r="r" b="b"/>
            <a:pathLst>
              <a:path w="473874" h="613011" extrusionOk="0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7901589" y="289679"/>
            <a:ext cx="1150856" cy="1155428"/>
          </a:xfrm>
          <a:prstGeom prst="ellipse">
            <a:avLst/>
          </a:prstGeom>
          <a:solidFill>
            <a:srgbClr val="5CF0F7">
              <a:alpha val="4705"/>
            </a:srgbClr>
          </a:solidFill>
          <a:ln w="127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9091155" y="767476"/>
            <a:ext cx="282768" cy="929641"/>
          </a:xfrm>
          <a:custGeom>
            <a:avLst/>
            <a:gdLst/>
            <a:ahLst/>
            <a:cxnLst/>
            <a:rect l="l" t="t" r="r" b="b"/>
            <a:pathLst>
              <a:path w="277280" h="907992" extrusionOk="0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7741107" y="745867"/>
            <a:ext cx="988927" cy="992855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7617886" y="1358103"/>
            <a:ext cx="620227" cy="622691"/>
          </a:xfrm>
          <a:prstGeom prst="ellipse">
            <a:avLst/>
          </a:prstGeom>
          <a:solidFill>
            <a:srgbClr val="5CF0F7">
              <a:alpha val="4705"/>
            </a:srgbClr>
          </a:solidFill>
          <a:ln w="12700" cap="rnd" cmpd="sng">
            <a:solidFill>
              <a:srgbClr val="5CF0F7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7780951" y="5745219"/>
            <a:ext cx="752958" cy="755949"/>
          </a:xfrm>
          <a:prstGeom prst="ellipse">
            <a:avLst/>
          </a:prstGeom>
          <a:solidFill>
            <a:srgbClr val="5CF0F7">
              <a:alpha val="4705"/>
            </a:srgbClr>
          </a:solidFill>
          <a:ln w="127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7110888" y="5367244"/>
            <a:ext cx="752958" cy="755949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7642782" y="5045667"/>
            <a:ext cx="752958" cy="755949"/>
          </a:xfrm>
          <a:prstGeom prst="ellipse">
            <a:avLst/>
          </a:prstGeom>
          <a:solidFill>
            <a:srgbClr val="5CF0F7">
              <a:alpha val="4705"/>
            </a:srgbClr>
          </a:solidFill>
          <a:ln w="127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8391900" y="5801616"/>
            <a:ext cx="617621" cy="620074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8238113" y="4195546"/>
            <a:ext cx="564505" cy="566747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8578300" y="5178472"/>
            <a:ext cx="564505" cy="566747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8860552" y="4904549"/>
            <a:ext cx="513371" cy="566748"/>
          </a:xfrm>
          <a:custGeom>
            <a:avLst/>
            <a:gdLst/>
            <a:ahLst/>
            <a:cxnLst/>
            <a:rect l="l" t="t" r="r" b="b"/>
            <a:pathLst>
              <a:path w="503408" h="553550" extrusionOk="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" name="Google Shape;59;p1"/>
          <p:cNvSpPr txBox="1">
            <a:spLocks noGrp="1"/>
          </p:cNvSpPr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sz="33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"/>
          <p:cNvSpPr txBox="1">
            <a:spLocks noGrp="1"/>
          </p:cNvSpPr>
          <p:nvPr>
            <p:ph type="body" idx="1"/>
          </p:nvPr>
        </p:nvSpPr>
        <p:spPr>
          <a:xfrm>
            <a:off x="1029421" y="1850454"/>
            <a:ext cx="7266130" cy="4148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02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Google Shape;61;p1"/>
          <p:cNvSpPr txBox="1">
            <a:spLocks noGrp="1"/>
          </p:cNvSpPr>
          <p:nvPr>
            <p:ph type="dt" idx="10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62" name="Google Shape;62;p1"/>
          <p:cNvSpPr txBox="1">
            <a:spLocks noGrp="1"/>
          </p:cNvSpPr>
          <p:nvPr>
            <p:ph type="ftr" idx="11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sp>
        <p:nvSpPr>
          <p:cNvPr id="63" name="Google Shape;63;p1"/>
          <p:cNvSpPr txBox="1">
            <a:spLocks noGrp="1"/>
          </p:cNvSpPr>
          <p:nvPr>
            <p:ph type="sldNum" idx="12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sp>
        <p:nvSpPr>
          <p:cNvPr id="64" name="Google Shape;64;p1"/>
          <p:cNvSpPr/>
          <p:nvPr/>
        </p:nvSpPr>
        <p:spPr>
          <a:xfrm>
            <a:off x="1614506" y="5584266"/>
            <a:ext cx="1947021" cy="1503685"/>
          </a:xfrm>
          <a:custGeom>
            <a:avLst/>
            <a:gdLst/>
            <a:ahLst/>
            <a:cxnLst/>
            <a:rect l="l" t="t" r="r" b="b"/>
            <a:pathLst>
              <a:path w="1909234" h="1468668" extrusionOk="0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rgbClr val="76D9E8">
              <a:alpha val="7843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8740577" y="3463600"/>
            <a:ext cx="312372" cy="313613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8564419" y="3620407"/>
            <a:ext cx="312372" cy="313613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8778783" y="3776441"/>
            <a:ext cx="312372" cy="313613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57738" y="2763278"/>
            <a:ext cx="476882" cy="478776"/>
          </a:xfrm>
          <a:prstGeom prst="ellipse">
            <a:avLst/>
          </a:prstGeom>
          <a:solidFill>
            <a:srgbClr val="5CF0F7">
              <a:alpha val="4705"/>
            </a:srgbClr>
          </a:solidFill>
          <a:ln w="127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483593" y="3242054"/>
            <a:ext cx="467850" cy="469708"/>
          </a:xfrm>
          <a:prstGeom prst="ellipse">
            <a:avLst/>
          </a:prstGeom>
          <a:solidFill>
            <a:srgbClr val="5CF0F7">
              <a:alpha val="4705"/>
            </a:srgbClr>
          </a:solidFill>
          <a:ln w="127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75607" y="3463601"/>
            <a:ext cx="359013" cy="360439"/>
          </a:xfrm>
          <a:prstGeom prst="ellipse">
            <a:avLst/>
          </a:prstGeom>
          <a:solidFill>
            <a:srgbClr val="5CF0F7">
              <a:alpha val="4705"/>
            </a:srgbClr>
          </a:solidFill>
          <a:ln w="63500" cap="rnd" cmpd="sng">
            <a:solidFill>
              <a:srgbClr val="5CF0F7">
                <a:alpha val="14901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-88314" y="2643028"/>
            <a:ext cx="1387366" cy="1954755"/>
          </a:xfrm>
          <a:custGeom>
            <a:avLst/>
            <a:gdLst/>
            <a:ahLst/>
            <a:cxnLst/>
            <a:rect l="l" t="t" r="r" b="b"/>
            <a:pathLst>
              <a:path w="1360441" h="1909234" extrusionOk="0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rgbClr val="76D9E8">
              <a:alpha val="7843"/>
            </a:srgbClr>
          </a:solidFill>
          <a:ln w="330200" cap="rnd" cmpd="sng">
            <a:solidFill>
              <a:srgbClr val="5CF0F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6295300" y="2452530"/>
            <a:ext cx="1242364" cy="1247299"/>
          </a:xfrm>
          <a:prstGeom prst="ellipse">
            <a:avLst/>
          </a:prstGeom>
          <a:solidFill>
            <a:srgbClr val="76D9E8">
              <a:alpha val="9803"/>
            </a:srgbClr>
          </a:solidFill>
          <a:ln w="177800" cap="rnd" cmpd="sng">
            <a:solidFill>
              <a:srgbClr val="E8F8FB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>
            <a:spLocks noGrp="1"/>
          </p:cNvSpPr>
          <p:nvPr>
            <p:ph type="ctrTitle"/>
          </p:nvPr>
        </p:nvSpPr>
        <p:spPr>
          <a:xfrm>
            <a:off x="623664" y="193138"/>
            <a:ext cx="7317363" cy="951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Verdana"/>
              <a:buNone/>
            </a:pPr>
            <a:r>
              <a:rPr lang="en-GB" sz="4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New to Year </a:t>
            </a:r>
            <a:r>
              <a:rPr lang="en-GB" b="1" dirty="0">
                <a:solidFill>
                  <a:schemeClr val="dk1"/>
                </a:solidFill>
              </a:rPr>
              <a:t>3</a:t>
            </a:r>
            <a:endParaRPr sz="41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8" name="Google Shape;158;p13"/>
          <p:cNvSpPr txBox="1">
            <a:spLocks noGrp="1"/>
          </p:cNvSpPr>
          <p:nvPr>
            <p:ph type="subTitle" idx="1"/>
          </p:nvPr>
        </p:nvSpPr>
        <p:spPr>
          <a:xfrm>
            <a:off x="270000" y="1520185"/>
            <a:ext cx="8431312" cy="4939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lang="en-GB" sz="185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Information Session for Parents and Carers 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98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lang="en-GB" sz="1850" dirty="0" smtClean="0">
                <a:solidFill>
                  <a:schemeClr val="dk1"/>
                </a:solidFill>
              </a:rPr>
              <a:t>Monday 23rd</a:t>
            </a:r>
            <a:r>
              <a:rPr lang="en-GB" sz="1850" dirty="0" smtClean="0">
                <a:solidFill>
                  <a:schemeClr val="dk1"/>
                </a:solidFill>
              </a:rPr>
              <a:t> </a:t>
            </a:r>
            <a:r>
              <a:rPr lang="en-GB" sz="1850" dirty="0">
                <a:solidFill>
                  <a:schemeClr val="dk1"/>
                </a:solidFill>
              </a:rPr>
              <a:t>September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98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lang="en-GB" sz="185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www.morley.cambs.sch.uk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98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endParaRPr sz="185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lang="en-GB" sz="18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Please sign in </a:t>
            </a:r>
            <a:r>
              <a:rPr lang="en-GB" sz="1850" i="1" dirty="0">
                <a:solidFill>
                  <a:schemeClr val="dk1"/>
                </a:solidFill>
              </a:rPr>
              <a:t>on the class sheet.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endParaRPr sz="1850" b="1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52"/>
              <a:buFont typeface="Noto Sans Symbols"/>
              <a:buNone/>
            </a:pPr>
            <a:r>
              <a:rPr lang="en-GB" sz="3052" b="1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Who are we?</a:t>
            </a:r>
            <a:endParaRPr sz="3052" b="1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endParaRPr sz="1850" b="1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lang="en-GB" sz="1850" i="1" dirty="0">
                <a:solidFill>
                  <a:schemeClr val="dk1"/>
                </a:solidFill>
              </a:rPr>
              <a:t>Turquoise </a:t>
            </a:r>
            <a:r>
              <a:rPr lang="en-GB" sz="18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Class:  </a:t>
            </a:r>
            <a:r>
              <a:rPr lang="en-GB" sz="1850" i="1" dirty="0">
                <a:solidFill>
                  <a:schemeClr val="dk1"/>
                </a:solidFill>
              </a:rPr>
              <a:t>Jo Proctor</a:t>
            </a:r>
            <a:r>
              <a:rPr lang="en-GB" sz="18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en-GB" sz="1850" i="1" dirty="0">
                <a:solidFill>
                  <a:schemeClr val="dk1"/>
                </a:solidFill>
              </a:rPr>
              <a:t>Mel Bowler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endParaRPr sz="1850" b="0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lang="en-GB" sz="1850" i="1" dirty="0">
                <a:solidFill>
                  <a:schemeClr val="dk1"/>
                </a:solidFill>
              </a:rPr>
              <a:t>Topaz </a:t>
            </a:r>
            <a:r>
              <a:rPr lang="en-GB" sz="18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Class: </a:t>
            </a:r>
            <a:r>
              <a:rPr lang="en-GB" sz="1850" i="1" dirty="0">
                <a:solidFill>
                  <a:schemeClr val="dk1"/>
                </a:solidFill>
              </a:rPr>
              <a:t>Josh Hanson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lang="en-GB" sz="1850" b="0" i="1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Teaching Assistants:</a:t>
            </a:r>
            <a:r>
              <a:rPr lang="en-GB" sz="1850" i="1" dirty="0">
                <a:solidFill>
                  <a:schemeClr val="dk1"/>
                </a:solidFill>
              </a:rPr>
              <a:t> </a:t>
            </a:r>
            <a:r>
              <a:rPr lang="en-GB" sz="1850" i="1" dirty="0" smtClean="0">
                <a:solidFill>
                  <a:schemeClr val="dk1"/>
                </a:solidFill>
              </a:rPr>
              <a:t>Sarah Sullivan</a:t>
            </a:r>
            <a:r>
              <a:rPr lang="en-GB" sz="1850" b="0" i="1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</a:t>
            </a:r>
            <a:endParaRPr sz="1850" b="0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endParaRPr sz="1850" b="0" i="1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10"/>
              <a:buFont typeface="Noto Sans Symbols"/>
              <a:buNone/>
            </a:pPr>
            <a:endParaRPr dirty="0"/>
          </a:p>
        </p:txBody>
      </p:sp>
      <p:pic>
        <p:nvPicPr>
          <p:cNvPr id="159" name="Google Shape;159;p13" descr="\\2107srv001\staff$\kkowalska\Documents\My Pictures\Morley_Logo_Type_Large_blk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54775" y="342404"/>
            <a:ext cx="1346240" cy="1656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"/>
          <p:cNvSpPr txBox="1">
            <a:spLocks noGrp="1"/>
          </p:cNvSpPr>
          <p:nvPr>
            <p:ph type="title"/>
          </p:nvPr>
        </p:nvSpPr>
        <p:spPr>
          <a:xfrm>
            <a:off x="377125" y="755500"/>
            <a:ext cx="85707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GB" sz="4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Thank you for all your support!</a:t>
            </a:r>
            <a:endParaRPr sz="41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3" name="Google Shape;233;p22"/>
          <p:cNvSpPr txBox="1">
            <a:spLocks noGrp="1"/>
          </p:cNvSpPr>
          <p:nvPr>
            <p:ph type="body" idx="1"/>
          </p:nvPr>
        </p:nvSpPr>
        <p:spPr>
          <a:xfrm>
            <a:off x="476725" y="2937164"/>
            <a:ext cx="8371500" cy="1942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endParaRPr dirty="0"/>
          </a:p>
          <a:p>
            <a:pPr marL="350272" marR="0" lvl="0" indent="-321697" algn="ctr" rtl="0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rPr lang="en-GB" sz="2400" dirty="0">
                <a:solidFill>
                  <a:schemeClr val="dk1"/>
                </a:solidFill>
              </a:rPr>
              <a:t>Could </a:t>
            </a:r>
            <a:r>
              <a:rPr lang="en-GB" sz="2400" i="0" u="none" strike="noStrike" cap="none" dirty="0">
                <a:solidFill>
                  <a:schemeClr val="dk1"/>
                </a:solidFill>
              </a:rPr>
              <a:t>you volunteer to help </a:t>
            </a:r>
            <a:r>
              <a:rPr lang="en-GB" sz="2400" i="0" u="none" strike="noStrike" cap="none" dirty="0" smtClean="0">
                <a:solidFill>
                  <a:schemeClr val="dk1"/>
                </a:solidFill>
              </a:rPr>
              <a:t>regularly, hear readers, support handwriting?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rPr lang="en-GB" sz="2400" i="0" u="none" strike="noStrike" cap="none" dirty="0" smtClean="0">
                <a:solidFill>
                  <a:schemeClr val="dk1"/>
                </a:solidFill>
              </a:rPr>
              <a:t>Alternatively could you support </a:t>
            </a:r>
            <a:r>
              <a:rPr lang="en-GB" sz="2400" i="0" u="none" strike="noStrike" cap="none" dirty="0">
                <a:solidFill>
                  <a:schemeClr val="dk1"/>
                </a:solidFill>
              </a:rPr>
              <a:t>one</a:t>
            </a:r>
            <a:r>
              <a:rPr lang="en-GB" sz="2400" dirty="0">
                <a:solidFill>
                  <a:schemeClr val="dk1"/>
                </a:solidFill>
              </a:rPr>
              <a:t>-</a:t>
            </a:r>
            <a:r>
              <a:rPr lang="en-GB" sz="2400" i="0" u="none" strike="noStrike" cap="none" dirty="0">
                <a:solidFill>
                  <a:schemeClr val="dk1"/>
                </a:solidFill>
              </a:rPr>
              <a:t>off </a:t>
            </a:r>
            <a:r>
              <a:rPr lang="en-GB" sz="2400" i="0" u="none" strike="noStrike" cap="none" dirty="0" smtClean="0">
                <a:solidFill>
                  <a:schemeClr val="dk1"/>
                </a:solidFill>
              </a:rPr>
              <a:t>events, local area walks, trips, fun wow days? </a:t>
            </a:r>
            <a:endParaRPr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rPr lang="en-GB" sz="2400" i="0" u="none" strike="noStrike" cap="none" dirty="0">
                <a:solidFill>
                  <a:schemeClr val="dk1"/>
                </a:solidFill>
              </a:rPr>
              <a:t>   </a:t>
            </a:r>
            <a:endParaRPr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rPr lang="en-GB" sz="2400" dirty="0">
                <a:solidFill>
                  <a:schemeClr val="dk1"/>
                </a:solidFill>
              </a:rPr>
              <a:t>If you feel you have expertise in any of the topics we’re covering, we’d welcome your input. </a:t>
            </a:r>
            <a:endParaRPr lang="en-GB" sz="24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endParaRPr lang="en-GB" sz="24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rPr lang="en-GB" sz="2400" dirty="0" smtClean="0">
                <a:solidFill>
                  <a:schemeClr val="dk1"/>
                </a:solidFill>
              </a:rPr>
              <a:t>Please do let us know your availability.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endParaRPr lang="en-GB" sz="24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rPr lang="en-GB" sz="2400" dirty="0" smtClean="0">
                <a:solidFill>
                  <a:schemeClr val="dk1"/>
                </a:solidFill>
              </a:rPr>
              <a:t>Thank You! </a:t>
            </a:r>
            <a:endParaRPr sz="24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</a:pPr>
            <a:endParaRPr sz="1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endParaRPr sz="45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title"/>
          </p:nvPr>
        </p:nvSpPr>
        <p:spPr>
          <a:xfrm>
            <a:off x="917397" y="193138"/>
            <a:ext cx="80391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GB" sz="4100" b="1" dirty="0">
                <a:solidFill>
                  <a:schemeClr val="dk1"/>
                </a:solidFill>
              </a:rPr>
              <a:t>Thanks for coming</a:t>
            </a:r>
            <a:endParaRPr sz="41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1" name="Google Shape;241;p23"/>
          <p:cNvSpPr txBox="1">
            <a:spLocks noGrp="1"/>
          </p:cNvSpPr>
          <p:nvPr>
            <p:ph type="body" idx="1"/>
          </p:nvPr>
        </p:nvSpPr>
        <p:spPr>
          <a:xfrm>
            <a:off x="476738" y="1462151"/>
            <a:ext cx="8371500" cy="3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rPr lang="en-GB" sz="2400" dirty="0">
                <a:solidFill>
                  <a:srgbClr val="000000"/>
                </a:solidFill>
              </a:rPr>
              <a:t>Any questions</a:t>
            </a:r>
            <a:r>
              <a:rPr lang="en-GB" sz="2400" dirty="0" smtClean="0">
                <a:solidFill>
                  <a:srgbClr val="000000"/>
                </a:solidFill>
              </a:rPr>
              <a:t>?</a:t>
            </a:r>
          </a:p>
          <a:p>
            <a:pPr marL="0" marR="0" lvl="0" indent="0" algn="l" rtl="0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rPr lang="en-GB" sz="2400" dirty="0" smtClean="0">
                <a:solidFill>
                  <a:srgbClr val="000000"/>
                </a:solidFill>
              </a:rPr>
              <a:t>Please make sure you have signed the attendance sheet.</a:t>
            </a:r>
            <a:endParaRPr sz="24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rPr lang="en-GB" sz="2400" dirty="0">
                <a:solidFill>
                  <a:srgbClr val="000000"/>
                </a:solidFill>
              </a:rPr>
              <a:t>The information covered this afternoon is also available on the school website: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98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lang="en-GB" sz="1850" b="1" dirty="0">
                <a:solidFill>
                  <a:schemeClr val="dk1"/>
                </a:solidFill>
              </a:rPr>
              <a:t>www.morley.cambs.sch.uk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>
            <a:spLocks noGrp="1"/>
          </p:cNvSpPr>
          <p:nvPr>
            <p:ph type="ctrTitle"/>
          </p:nvPr>
        </p:nvSpPr>
        <p:spPr>
          <a:xfrm>
            <a:off x="1033538" y="289200"/>
            <a:ext cx="7257900" cy="810300"/>
          </a:xfrm>
          <a:prstGeom prst="rect">
            <a:avLst/>
          </a:prstGeom>
        </p:spPr>
        <p:txBody>
          <a:bodyPr spcFirstLastPara="1" wrap="square" lIns="93400" tIns="46700" rIns="93400" bIns="46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000000"/>
                </a:solidFill>
              </a:rPr>
              <a:t>Topics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166" name="Google Shape;166;p14"/>
          <p:cNvSpPr txBox="1">
            <a:spLocks noGrp="1"/>
          </p:cNvSpPr>
          <p:nvPr>
            <p:ph type="subTitle" idx="1"/>
          </p:nvPr>
        </p:nvSpPr>
        <p:spPr>
          <a:xfrm>
            <a:off x="1033533" y="1452835"/>
            <a:ext cx="7257900" cy="882000"/>
          </a:xfrm>
          <a:prstGeom prst="rect">
            <a:avLst/>
          </a:prstGeom>
        </p:spPr>
        <p:txBody>
          <a:bodyPr spcFirstLastPara="1" wrap="square" lIns="93400" tIns="46700" rIns="93400" bIns="46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 dirty="0">
                <a:solidFill>
                  <a:schemeClr val="dk1"/>
                </a:solidFill>
              </a:rPr>
              <a:t>•Roald Dahl</a:t>
            </a:r>
            <a:endParaRPr sz="3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 dirty="0">
                <a:solidFill>
                  <a:schemeClr val="dk1"/>
                </a:solidFill>
              </a:rPr>
              <a:t>•Volcanoes</a:t>
            </a:r>
            <a:endParaRPr sz="3200" dirty="0">
              <a:solidFill>
                <a:schemeClr val="dk1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ts val="1100"/>
            </a:pPr>
            <a:r>
              <a:rPr lang="en-GB" sz="3200" dirty="0">
                <a:solidFill>
                  <a:schemeClr val="dk1"/>
                </a:solidFill>
              </a:rPr>
              <a:t>•Ancient </a:t>
            </a:r>
            <a:r>
              <a:rPr lang="en-GB" sz="3200" dirty="0">
                <a:solidFill>
                  <a:schemeClr val="dk1"/>
                </a:solidFill>
              </a:rPr>
              <a:t>Egyptians</a:t>
            </a:r>
          </a:p>
          <a:p>
            <a:pPr marL="0" lvl="0" indent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ts val="1100"/>
            </a:pPr>
            <a:r>
              <a:rPr lang="en-GB" sz="3200" dirty="0" smtClean="0">
                <a:solidFill>
                  <a:schemeClr val="dk1"/>
                </a:solidFill>
              </a:rPr>
              <a:t>•</a:t>
            </a:r>
            <a:r>
              <a:rPr lang="en-GB" sz="3200" dirty="0">
                <a:solidFill>
                  <a:schemeClr val="dk1"/>
                </a:solidFill>
              </a:rPr>
              <a:t>Ancient </a:t>
            </a:r>
            <a:r>
              <a:rPr lang="en-GB" sz="3200" dirty="0" smtClean="0">
                <a:solidFill>
                  <a:schemeClr val="dk1"/>
                </a:solidFill>
              </a:rPr>
              <a:t>C</a:t>
            </a:r>
            <a:r>
              <a:rPr lang="en-GB" sz="3200" dirty="0" smtClean="0">
                <a:solidFill>
                  <a:schemeClr val="dk1"/>
                </a:solidFill>
              </a:rPr>
              <a:t>ivilizations</a:t>
            </a:r>
            <a:endParaRPr lang="en-GB" sz="3200"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 dirty="0" smtClean="0">
                <a:solidFill>
                  <a:schemeClr val="dk1"/>
                </a:solidFill>
              </a:rPr>
              <a:t>•Wondrous Wilderness</a:t>
            </a:r>
            <a:endParaRPr sz="3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 dirty="0">
                <a:solidFill>
                  <a:schemeClr val="dk1"/>
                </a:solidFill>
              </a:rPr>
              <a:t>•The Romans</a:t>
            </a:r>
            <a:endParaRPr sz="3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613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 txBox="1">
            <a:spLocks noGrp="1"/>
          </p:cNvSpPr>
          <p:nvPr>
            <p:ph type="ctrTitle"/>
          </p:nvPr>
        </p:nvSpPr>
        <p:spPr>
          <a:xfrm>
            <a:off x="2847931" y="176725"/>
            <a:ext cx="3629100" cy="826200"/>
          </a:xfrm>
          <a:prstGeom prst="rect">
            <a:avLst/>
          </a:prstGeom>
        </p:spPr>
        <p:txBody>
          <a:bodyPr spcFirstLastPara="1" wrap="square" lIns="93400" tIns="46700" rIns="93400" bIns="46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000000"/>
                </a:solidFill>
              </a:rPr>
              <a:t>New to KS2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173" name="Google Shape;173;p15"/>
          <p:cNvSpPr txBox="1">
            <a:spLocks noGrp="1"/>
          </p:cNvSpPr>
          <p:nvPr>
            <p:ph type="subTitle" idx="1"/>
          </p:nvPr>
        </p:nvSpPr>
        <p:spPr>
          <a:xfrm>
            <a:off x="321350" y="3155950"/>
            <a:ext cx="8692500" cy="2339100"/>
          </a:xfrm>
          <a:prstGeom prst="rect">
            <a:avLst/>
          </a:prstGeom>
        </p:spPr>
        <p:txBody>
          <a:bodyPr spcFirstLastPara="1" wrap="square" lIns="93400" tIns="46700" rIns="93400" bIns="46700" anchor="t" anchorCtr="0">
            <a:noAutofit/>
          </a:bodyPr>
          <a:lstStyle/>
          <a:p>
            <a:pPr marL="457200" lvl="0" indent="-3810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GB" sz="2400" dirty="0">
                <a:solidFill>
                  <a:srgbClr val="000000"/>
                </a:solidFill>
              </a:rPr>
              <a:t>We’ll go swimming in the summer term. More information will be provided via the school website and a letter closer to the time.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613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613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GB" sz="2400" dirty="0">
                <a:solidFill>
                  <a:srgbClr val="000000"/>
                </a:solidFill>
              </a:rPr>
              <a:t>French will be taught on Thursdays by a specialist teacher - Ms </a:t>
            </a:r>
            <a:r>
              <a:rPr lang="en-GB" sz="2400" dirty="0">
                <a:solidFill>
                  <a:srgbClr val="000000"/>
                </a:solidFill>
              </a:rPr>
              <a:t>Jarry</a:t>
            </a:r>
            <a:r>
              <a:rPr lang="en-GB" sz="2400" dirty="0">
                <a:solidFill>
                  <a:srgbClr val="000000"/>
                </a:solidFill>
              </a:rPr>
              <a:t>. </a:t>
            </a:r>
            <a:endParaRPr sz="2400" dirty="0">
              <a:solidFill>
                <a:srgbClr val="000000"/>
              </a:solidFill>
            </a:endParaRPr>
          </a:p>
        </p:txBody>
      </p:sp>
      <p:pic>
        <p:nvPicPr>
          <p:cNvPr id="174" name="Google Shape;1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2688" y="1268621"/>
            <a:ext cx="46196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>
            <a:spLocks noGrp="1"/>
          </p:cNvSpPr>
          <p:nvPr>
            <p:ph type="title"/>
          </p:nvPr>
        </p:nvSpPr>
        <p:spPr>
          <a:xfrm>
            <a:off x="195800" y="193750"/>
            <a:ext cx="89334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GB" sz="4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Year </a:t>
            </a:r>
            <a:r>
              <a:rPr lang="en-GB" sz="4100" b="1" dirty="0">
                <a:solidFill>
                  <a:schemeClr val="dk1"/>
                </a:solidFill>
              </a:rPr>
              <a:t>3</a:t>
            </a:r>
            <a:r>
              <a:rPr lang="en-GB" sz="4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Essentials: Every Day</a:t>
            </a:r>
            <a:endParaRPr sz="41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1"/>
          </p:nvPr>
        </p:nvSpPr>
        <p:spPr>
          <a:xfrm>
            <a:off x="697097" y="1815085"/>
            <a:ext cx="7637048" cy="442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350272" marR="0" lvl="0" indent="-1915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●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Message Book in class for home/school communication (pick ups, clubs, </a:t>
            </a:r>
            <a:r>
              <a:rPr lang="en-GB" sz="20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etc.).</a:t>
            </a:r>
            <a:endParaRPr sz="2000" dirty="0"/>
          </a:p>
          <a:p>
            <a:pPr marL="350272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0272" marR="0" lvl="0" indent="-191522" algn="l" rtl="0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●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Water bottles </a:t>
            </a:r>
            <a:r>
              <a:rPr lang="en-GB" sz="2000" dirty="0">
                <a:solidFill>
                  <a:schemeClr val="dk1"/>
                </a:solidFill>
              </a:rPr>
              <a:t>can 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 brought into school.  Children can fill them in the morning on arrival, </a:t>
            </a:r>
            <a:r>
              <a:rPr lang="en-GB" sz="20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empty at the end of the day and 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take home to clean at the end of the </a:t>
            </a:r>
            <a:r>
              <a:rPr lang="en-GB" sz="20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day / week.</a:t>
            </a:r>
            <a:endParaRPr lang="en-GB" sz="2000" dirty="0">
              <a:solidFill>
                <a:schemeClr val="dk1"/>
              </a:solidFill>
            </a:endParaRPr>
          </a:p>
          <a:p>
            <a:pPr marL="158750" marR="0" lvl="0" indent="0" algn="l" rtl="0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350272" marR="0" lvl="0" indent="-191522" algn="l" rtl="0">
              <a:lnSpc>
                <a:spcPct val="80000"/>
              </a:lnSpc>
              <a:spcBef>
                <a:spcPts val="9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●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Clothing suitable for the weather: jacket/coat (hats/gloves in winter) and sensible shoes for outdoor playtimes.</a:t>
            </a:r>
            <a:endParaRPr sz="2000" dirty="0">
              <a:solidFill>
                <a:schemeClr val="dk1"/>
              </a:solidFill>
            </a:endParaRPr>
          </a:p>
          <a:p>
            <a:pPr marL="350272" marR="0" lvl="0" indent="0" algn="l" rtl="0">
              <a:lnSpc>
                <a:spcPct val="80000"/>
              </a:lnSpc>
              <a:spcBef>
                <a:spcPts val="973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350272" marR="0" lvl="0" indent="-191522" algn="l" rtl="0">
              <a:lnSpc>
                <a:spcPct val="80000"/>
              </a:lnSpc>
              <a:spcBef>
                <a:spcPts val="9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●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Book bag: Reading Record book, class reading book</a:t>
            </a:r>
            <a:endParaRPr sz="2000" dirty="0"/>
          </a:p>
          <a:p>
            <a:pPr marL="350272" marR="0" lvl="0" indent="-294392" algn="l" rtl="0">
              <a:lnSpc>
                <a:spcPct val="80000"/>
              </a:lnSpc>
              <a:spcBef>
                <a:spcPts val="789"/>
              </a:spcBef>
              <a:spcAft>
                <a:spcPts val="0"/>
              </a:spcAft>
              <a:buClr>
                <a:schemeClr val="lt2"/>
              </a:buClr>
              <a:buSzPts val="880"/>
              <a:buFont typeface="Courier New"/>
              <a:buNone/>
            </a:pPr>
            <a:endParaRPr sz="88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789"/>
              </a:spcBef>
              <a:spcAft>
                <a:spcPts val="0"/>
              </a:spcAft>
              <a:buClr>
                <a:schemeClr val="lt2"/>
              </a:buClr>
              <a:buSzPts val="880"/>
              <a:buFont typeface="Noto Sans Symbols"/>
              <a:buNone/>
            </a:pPr>
            <a:r>
              <a:rPr lang="en-GB" sz="88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88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789"/>
              </a:spcBef>
              <a:spcAft>
                <a:spcPts val="0"/>
              </a:spcAft>
              <a:buClr>
                <a:schemeClr val="lt2"/>
              </a:buClr>
              <a:buSzPts val="880"/>
              <a:buFont typeface="Noto Sans Symbols"/>
              <a:buNone/>
            </a:pPr>
            <a:endParaRPr sz="88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789"/>
              </a:spcBef>
              <a:spcAft>
                <a:spcPts val="0"/>
              </a:spcAft>
              <a:buClr>
                <a:schemeClr val="lt2"/>
              </a:buClr>
              <a:buSzPts val="880"/>
              <a:buFont typeface="Noto Sans Symbols"/>
              <a:buNone/>
            </a:pPr>
            <a:endParaRPr sz="88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3" name="Google Shape;18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4145" y="1604370"/>
            <a:ext cx="1294464" cy="2724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>
            <a:spLocks noGrp="1"/>
          </p:cNvSpPr>
          <p:nvPr>
            <p:ph type="title"/>
          </p:nvPr>
        </p:nvSpPr>
        <p:spPr>
          <a:xfrm>
            <a:off x="770524" y="112000"/>
            <a:ext cx="82755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GB" sz="4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Year </a:t>
            </a:r>
            <a:r>
              <a:rPr lang="en-GB" sz="4100" b="1" dirty="0">
                <a:solidFill>
                  <a:schemeClr val="dk1"/>
                </a:solidFill>
              </a:rPr>
              <a:t>3</a:t>
            </a:r>
            <a:r>
              <a:rPr lang="en-GB" sz="4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Essentials: PE kits</a:t>
            </a:r>
            <a:endParaRPr sz="41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Google Shape;191;p17"/>
          <p:cNvSpPr txBox="1">
            <a:spLocks noGrp="1"/>
          </p:cNvSpPr>
          <p:nvPr>
            <p:ph type="body" idx="1"/>
          </p:nvPr>
        </p:nvSpPr>
        <p:spPr>
          <a:xfrm>
            <a:off x="438144" y="987207"/>
            <a:ext cx="7930800" cy="47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t" anchorCtr="0">
            <a:noAutofit/>
          </a:bodyPr>
          <a:lstStyle/>
          <a:p>
            <a:pPr marL="457200" marR="0" lvl="0" indent="-368300" algn="l" rtl="0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Our </a:t>
            </a:r>
            <a:r>
              <a:rPr lang="en-GB" sz="2200" b="1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PE </a:t>
            </a: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days are:</a:t>
            </a:r>
            <a:endParaRPr sz="2200" dirty="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21872" marR="0" lvl="0" indent="-271532" algn="l" rtl="0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chemeClr val="lt2"/>
              </a:buClr>
              <a:buSzPts val="1240"/>
              <a:buFont typeface="Courier New"/>
              <a:buNone/>
            </a:pPr>
            <a:r>
              <a:rPr lang="en-GB" sz="2200" b="1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Tuesday</a:t>
            </a:r>
            <a:r>
              <a:rPr lang="en-GB" sz="2200" b="1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200" b="1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(indoor)</a:t>
            </a: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2200" dirty="0" smtClean="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21872" marR="0" lvl="0" indent="-271532" algn="l" rtl="0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chemeClr val="lt2"/>
              </a:buClr>
              <a:buSzPts val="1240"/>
              <a:buFont typeface="Courier New"/>
              <a:buNone/>
            </a:pPr>
            <a:r>
              <a:rPr lang="en-GB" sz="2200" b="1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Thursday (</a:t>
            </a:r>
            <a:r>
              <a:rPr lang="en-GB" sz="2200" b="1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out</a:t>
            </a:r>
            <a:r>
              <a:rPr lang="en-GB" sz="2200" b="1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door)</a:t>
            </a:r>
            <a:endParaRPr sz="2200" dirty="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8300" algn="l" rtl="0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It is often easier for PE kits to remain in school throughout the half term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. Please can it be stored in a draw string bag not a rucksack.</a:t>
            </a:r>
          </a:p>
          <a:p>
            <a:pPr marL="88900" marR="0" lvl="0" indent="0" algn="l" rtl="0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rgbClr val="100500"/>
              </a:buClr>
              <a:buSzPts val="2200"/>
              <a:buNone/>
            </a:pPr>
            <a:endParaRPr sz="2200" dirty="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83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Children need to wear 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navy shorts </a:t>
            </a: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and a 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white T-shirt.</a:t>
            </a:r>
          </a:p>
          <a:p>
            <a:pPr marL="88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None/>
            </a:pP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s </a:t>
            </a: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the weather gets cooler 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navy jogging </a:t>
            </a: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trousers / legging 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88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None/>
            </a:pP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     and </a:t>
            </a: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sweatshirt will be necessary. </a:t>
            </a:r>
          </a:p>
          <a:p>
            <a:pPr marL="88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None/>
            </a:pPr>
            <a:endParaRPr sz="2200" dirty="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83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Long hair needs to be tied back and earrings should not be worn on PE days or will have to be taped at school</a:t>
            </a: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889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None/>
            </a:pPr>
            <a:r>
              <a:rPr lang="en-GB" sz="2200" dirty="0" smtClean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 dirty="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83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 dirty="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Trainers or plimsolls are needed on outdoor PE days.</a:t>
            </a:r>
            <a:endParaRPr sz="2200" dirty="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0272" marR="0" lvl="0" indent="-271532" algn="l" rtl="0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chemeClr val="lt2"/>
              </a:buClr>
              <a:buSzPts val="1240"/>
              <a:buFont typeface="Courier New"/>
              <a:buNone/>
            </a:pPr>
            <a:endParaRPr sz="1050" dirty="0">
              <a:solidFill>
                <a:srgbClr val="1005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350272" marR="0" lvl="0" indent="-350272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37"/>
              <a:buFont typeface="Courier New"/>
              <a:buChar char="o"/>
            </a:pPr>
            <a:endParaRPr dirty="0"/>
          </a:p>
          <a:p>
            <a:pPr marL="350272" marR="0" lvl="0" indent="-276485" algn="l" rtl="0">
              <a:lnSpc>
                <a:spcPct val="80000"/>
              </a:lnSpc>
              <a:spcBef>
                <a:spcPts val="845"/>
              </a:spcBef>
              <a:spcAft>
                <a:spcPts val="0"/>
              </a:spcAft>
              <a:buClr>
                <a:schemeClr val="lt2"/>
              </a:buClr>
              <a:buSzPts val="1162"/>
              <a:buFont typeface="Courier New"/>
              <a:buNone/>
            </a:pPr>
            <a:endParaRPr sz="1162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37"/>
              <a:buFont typeface="Noto Sans Symbols"/>
              <a:buNone/>
            </a:pPr>
            <a:endParaRPr sz="1162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845"/>
              </a:spcBef>
              <a:spcAft>
                <a:spcPts val="0"/>
              </a:spcAft>
              <a:buClr>
                <a:schemeClr val="lt2"/>
              </a:buClr>
              <a:buSzPts val="1162"/>
              <a:buFont typeface="Noto Sans Symbols"/>
              <a:buNone/>
            </a:pPr>
            <a:endParaRPr sz="1162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2" name="Google Shape;1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6458" y="5078093"/>
            <a:ext cx="1413825" cy="184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"/>
          <p:cNvSpPr txBox="1">
            <a:spLocks noGrp="1"/>
          </p:cNvSpPr>
          <p:nvPr>
            <p:ph type="title"/>
          </p:nvPr>
        </p:nvSpPr>
        <p:spPr>
          <a:xfrm>
            <a:off x="910505" y="305263"/>
            <a:ext cx="72660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GB" sz="4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Year </a:t>
            </a:r>
            <a:r>
              <a:rPr lang="en-GB" sz="4100" b="1" dirty="0">
                <a:solidFill>
                  <a:schemeClr val="dk1"/>
                </a:solidFill>
              </a:rPr>
              <a:t>3:</a:t>
            </a:r>
            <a:r>
              <a:rPr lang="en-GB" sz="4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4100" b="1" dirty="0">
                <a:solidFill>
                  <a:schemeClr val="dk1"/>
                </a:solidFill>
              </a:rPr>
              <a:t>Healthy Eating</a:t>
            </a:r>
            <a:endParaRPr sz="41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0" name="Google Shape;200;p18"/>
          <p:cNvSpPr txBox="1">
            <a:spLocks noGrp="1"/>
          </p:cNvSpPr>
          <p:nvPr>
            <p:ph type="body" idx="1"/>
          </p:nvPr>
        </p:nvSpPr>
        <p:spPr>
          <a:xfrm>
            <a:off x="1029421" y="1399309"/>
            <a:ext cx="7671890" cy="4862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457200" marR="0" lvl="0" indent="-37544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13"/>
              <a:buChar char="●"/>
            </a:pPr>
            <a:r>
              <a:rPr lang="en-GB" sz="2312" dirty="0">
                <a:solidFill>
                  <a:schemeClr val="dk1"/>
                </a:solidFill>
              </a:rPr>
              <a:t>In line with the school’s healthy eating policy please ensure early morning snacks are non-sugary such as fruit or vegetables. </a:t>
            </a:r>
            <a:endParaRPr lang="en-GB" sz="2312" dirty="0" smtClean="0">
              <a:solidFill>
                <a:schemeClr val="dk1"/>
              </a:solidFill>
            </a:endParaRPr>
          </a:p>
          <a:p>
            <a:pPr marL="81757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13"/>
              <a:buNone/>
            </a:pPr>
            <a:endParaRPr sz="2312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12" dirty="0">
              <a:solidFill>
                <a:schemeClr val="dk1"/>
              </a:solidFill>
            </a:endParaRPr>
          </a:p>
          <a:p>
            <a:pPr marL="457200" marR="0" lvl="0" indent="-37544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13"/>
              <a:buChar char="●"/>
            </a:pPr>
            <a:r>
              <a:rPr lang="en-GB" sz="2312" dirty="0">
                <a:solidFill>
                  <a:schemeClr val="dk1"/>
                </a:solidFill>
              </a:rPr>
              <a:t>Milk can be arranged with the office on a termly basis. </a:t>
            </a:r>
            <a:endParaRPr sz="2312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312" dirty="0" smtClean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12" dirty="0">
              <a:solidFill>
                <a:schemeClr val="dk1"/>
              </a:solidFill>
            </a:endParaRPr>
          </a:p>
          <a:p>
            <a:pPr marL="457200" lvl="0" indent="-37544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13"/>
              <a:buChar char="●"/>
            </a:pPr>
            <a:r>
              <a:rPr lang="en-GB" sz="2312" dirty="0" smtClean="0">
                <a:solidFill>
                  <a:schemeClr val="dk1"/>
                </a:solidFill>
              </a:rPr>
              <a:t>On </a:t>
            </a:r>
            <a:r>
              <a:rPr lang="en-GB" sz="2312" dirty="0">
                <a:solidFill>
                  <a:schemeClr val="dk1"/>
                </a:solidFill>
              </a:rPr>
              <a:t>your child’s </a:t>
            </a:r>
            <a:r>
              <a:rPr lang="en-GB" sz="2312" dirty="0" smtClean="0">
                <a:solidFill>
                  <a:schemeClr val="dk1"/>
                </a:solidFill>
              </a:rPr>
              <a:t>birthday, please don’t bring sweets or cakes to give out. </a:t>
            </a:r>
          </a:p>
          <a:p>
            <a:pPr marL="81757" lvl="0" indent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313"/>
              <a:buNone/>
            </a:pPr>
            <a:r>
              <a:rPr lang="en-GB" sz="2312" dirty="0">
                <a:solidFill>
                  <a:schemeClr val="dk1"/>
                </a:solidFill>
              </a:rPr>
              <a:t>    If you’d like to bring in something to </a:t>
            </a:r>
            <a:r>
              <a:rPr lang="en-GB" sz="2312" dirty="0" smtClean="0">
                <a:solidFill>
                  <a:schemeClr val="dk1"/>
                </a:solidFill>
              </a:rPr>
              <a:t>share   </a:t>
            </a:r>
          </a:p>
          <a:p>
            <a:pPr marL="81757" lvl="0" indent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313"/>
              <a:buNone/>
            </a:pPr>
            <a:r>
              <a:rPr lang="en-GB" sz="2312" dirty="0" smtClean="0">
                <a:solidFill>
                  <a:schemeClr val="dk1"/>
                </a:solidFill>
              </a:rPr>
              <a:t>    pre-cut </a:t>
            </a:r>
            <a:r>
              <a:rPr lang="en-GB" sz="2312" dirty="0" smtClean="0">
                <a:solidFill>
                  <a:schemeClr val="dk1"/>
                </a:solidFill>
              </a:rPr>
              <a:t>fruit </a:t>
            </a:r>
            <a:r>
              <a:rPr lang="en-GB" sz="2312" dirty="0">
                <a:solidFill>
                  <a:schemeClr val="dk1"/>
                </a:solidFill>
              </a:rPr>
              <a:t>would be great or even better a </a:t>
            </a:r>
            <a:endParaRPr lang="en-GB" sz="2312" dirty="0" smtClean="0">
              <a:solidFill>
                <a:schemeClr val="dk1"/>
              </a:solidFill>
            </a:endParaRPr>
          </a:p>
          <a:p>
            <a:pPr marL="81757" lvl="0" indent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313"/>
              <a:buNone/>
            </a:pPr>
            <a:r>
              <a:rPr lang="en-GB" sz="2312" dirty="0" smtClean="0">
                <a:solidFill>
                  <a:schemeClr val="dk1"/>
                </a:solidFill>
              </a:rPr>
              <a:t>    book to add </a:t>
            </a:r>
            <a:r>
              <a:rPr lang="en-GB" sz="2312" dirty="0">
                <a:solidFill>
                  <a:schemeClr val="dk1"/>
                </a:solidFill>
              </a:rPr>
              <a:t>to the class library.</a:t>
            </a:r>
            <a:endParaRPr sz="2312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9"/>
          <p:cNvSpPr txBox="1">
            <a:spLocks noGrp="1"/>
          </p:cNvSpPr>
          <p:nvPr>
            <p:ph type="title"/>
          </p:nvPr>
        </p:nvSpPr>
        <p:spPr>
          <a:xfrm>
            <a:off x="128550" y="0"/>
            <a:ext cx="9094200" cy="900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GB" sz="3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Year </a:t>
            </a:r>
            <a:r>
              <a:rPr lang="en-GB" sz="3800" b="1" dirty="0">
                <a:solidFill>
                  <a:schemeClr val="dk1"/>
                </a:solidFill>
              </a:rPr>
              <a:t>3</a:t>
            </a:r>
            <a:r>
              <a:rPr lang="en-GB" sz="3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3800" b="1" dirty="0">
                <a:solidFill>
                  <a:schemeClr val="dk1"/>
                </a:solidFill>
              </a:rPr>
              <a:t>Home learning: </a:t>
            </a:r>
            <a:r>
              <a:rPr lang="en-GB" sz="38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Reading</a:t>
            </a:r>
            <a:endParaRPr sz="38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8" name="Google Shape;208;p19"/>
          <p:cNvSpPr txBox="1">
            <a:spLocks noGrp="1"/>
          </p:cNvSpPr>
          <p:nvPr>
            <p:ph type="body" idx="1"/>
          </p:nvPr>
        </p:nvSpPr>
        <p:spPr>
          <a:xfrm>
            <a:off x="322875" y="2272145"/>
            <a:ext cx="8004300" cy="2840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•We encourage parents to read regularly with their children and to record this in their child’s reading 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diary, as a guide at least 3 times a week but daily if possible. </a:t>
            </a: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also nice to see c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hildren beginning to </a:t>
            </a: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their own independent reading in their reading diary.</a:t>
            </a: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•Some children have colour banded books and others are free readers. A choice of 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 </a:t>
            </a: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books are found 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 in a central area and some in 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libraries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Weekly, during guided reading sessions 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Teachers/TAs will check books are being changed, however children are free to change their books daily or when necessary.</a:t>
            </a: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eekly / fortnightly </a:t>
            </a: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classes will get time to explore and enjoy the school library and its numerous books. Children can choose 1 book to borrow from the library 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a  time. </a:t>
            </a: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</a:t>
            </a: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library 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books and home reading books in </a:t>
            </a: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 bags 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all times to </a:t>
            </a: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prevent them being </a:t>
            </a: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mislaid / damaged and so they are there</a:t>
            </a: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be returned during the appropriate session.</a:t>
            </a: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37"/>
              <a:buFont typeface="Noto Sans Symbols"/>
              <a:buNone/>
            </a:pPr>
            <a:endParaRPr sz="2200" dirty="0">
              <a:solidFill>
                <a:schemeClr val="dk1"/>
              </a:solidFill>
            </a:endParaRPr>
          </a:p>
        </p:txBody>
      </p:sp>
      <p:pic>
        <p:nvPicPr>
          <p:cNvPr id="209" name="Google Shape;2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4472" y="5500255"/>
            <a:ext cx="1672023" cy="1410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>
            <a:spLocks noGrp="1"/>
          </p:cNvSpPr>
          <p:nvPr>
            <p:ph type="title"/>
          </p:nvPr>
        </p:nvSpPr>
        <p:spPr>
          <a:xfrm>
            <a:off x="128550" y="340600"/>
            <a:ext cx="91965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GB" sz="3200" b="1" i="0" u="none" strike="noStrike" cap="none" dirty="0">
                <a:solidFill>
                  <a:schemeClr val="dk1"/>
                </a:solidFill>
                <a:sym typeface="Verdana"/>
              </a:rPr>
              <a:t>Home Learning: </a:t>
            </a:r>
            <a:r>
              <a:rPr lang="en-GB" sz="3200" b="1" i="0" u="none" strike="noStrike" cap="none" dirty="0" smtClean="0">
                <a:solidFill>
                  <a:schemeClr val="dk1"/>
                </a:solidFill>
                <a:sym typeface="Verdana"/>
              </a:rPr>
              <a:t>Ongoing </a:t>
            </a:r>
            <a:r>
              <a:rPr lang="en-GB" sz="3200" b="1" dirty="0" smtClean="0">
                <a:solidFill>
                  <a:schemeClr val="dk1"/>
                </a:solidFill>
              </a:rPr>
              <a:t>Homework </a:t>
            </a:r>
            <a:endParaRPr sz="3200" b="1" i="0" u="none" strike="noStrike" cap="none" dirty="0">
              <a:solidFill>
                <a:schemeClr val="dk1"/>
              </a:solidFill>
              <a:sym typeface="Verdana"/>
            </a:endParaRPr>
          </a:p>
        </p:txBody>
      </p:sp>
      <p:sp>
        <p:nvSpPr>
          <p:cNvPr id="217" name="Google Shape;217;p20"/>
          <p:cNvSpPr txBox="1">
            <a:spLocks noGrp="1"/>
          </p:cNvSpPr>
          <p:nvPr>
            <p:ph type="body" idx="1"/>
          </p:nvPr>
        </p:nvSpPr>
        <p:spPr>
          <a:xfrm>
            <a:off x="342007" y="1422524"/>
            <a:ext cx="8722194" cy="4994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GB" sz="2400" dirty="0">
                <a:solidFill>
                  <a:schemeClr val="dk1"/>
                </a:solidFill>
              </a:rPr>
              <a:t>Year 3 &amp; 4 words are stuck in the homework book. Children need to </a:t>
            </a:r>
            <a:r>
              <a:rPr lang="en-GB" sz="2400" dirty="0" smtClean="0">
                <a:solidFill>
                  <a:schemeClr val="dk1"/>
                </a:solidFill>
              </a:rPr>
              <a:t>work towards being</a:t>
            </a:r>
            <a:r>
              <a:rPr lang="en-GB" sz="2400" dirty="0" smtClean="0">
                <a:solidFill>
                  <a:schemeClr val="dk1"/>
                </a:solidFill>
              </a:rPr>
              <a:t> </a:t>
            </a:r>
            <a:r>
              <a:rPr lang="en-GB" sz="2400" dirty="0">
                <a:solidFill>
                  <a:schemeClr val="dk1"/>
                </a:solidFill>
              </a:rPr>
              <a:t>able to read and spell these words by the end of Year 4. </a:t>
            </a:r>
            <a:endParaRPr sz="2400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GB" sz="2400" dirty="0">
                <a:solidFill>
                  <a:schemeClr val="dk1"/>
                </a:solidFill>
              </a:rPr>
              <a:t>Children should continue to consolidate the 2x, 5x and 10x </a:t>
            </a:r>
            <a:r>
              <a:rPr lang="en-GB" sz="2400" dirty="0" smtClean="0">
                <a:solidFill>
                  <a:schemeClr val="dk1"/>
                </a:solidFill>
              </a:rPr>
              <a:t>tables and </a:t>
            </a:r>
            <a:r>
              <a:rPr lang="en-GB" sz="2400" dirty="0">
                <a:solidFill>
                  <a:schemeClr val="dk1"/>
                </a:solidFill>
              </a:rPr>
              <a:t>develop fluency in the 3x, 4x and 8x. </a:t>
            </a:r>
            <a:r>
              <a:rPr lang="en-GB" sz="2400" dirty="0" smtClean="0">
                <a:solidFill>
                  <a:schemeClr val="dk1"/>
                </a:solidFill>
              </a:rPr>
              <a:t>Times tables are also stuck in the homework books.</a:t>
            </a: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"/>
          <p:cNvSpPr txBox="1">
            <a:spLocks noGrp="1"/>
          </p:cNvSpPr>
          <p:nvPr>
            <p:ph type="title"/>
          </p:nvPr>
        </p:nvSpPr>
        <p:spPr>
          <a:xfrm>
            <a:off x="112476" y="340600"/>
            <a:ext cx="92124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GB" sz="34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Home Learning: </a:t>
            </a:r>
            <a:r>
              <a:rPr lang="en-GB" sz="3400" b="1" dirty="0">
                <a:solidFill>
                  <a:schemeClr val="dk1"/>
                </a:solidFill>
              </a:rPr>
              <a:t>Weekly Homework</a:t>
            </a:r>
            <a:endParaRPr sz="34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5" name="Google Shape;225;p21"/>
          <p:cNvSpPr txBox="1">
            <a:spLocks noGrp="1"/>
          </p:cNvSpPr>
          <p:nvPr>
            <p:ph type="body" idx="1"/>
          </p:nvPr>
        </p:nvSpPr>
        <p:spPr>
          <a:xfrm>
            <a:off x="342007" y="1149927"/>
            <a:ext cx="8722200" cy="5266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00" tIns="46700" rIns="93400" bIns="46700" anchor="ctr" anchorCtr="0">
            <a:noAutofit/>
          </a:bodyPr>
          <a:lstStyle/>
          <a:p>
            <a:pPr marL="4572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55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 dirty="0">
                <a:solidFill>
                  <a:schemeClr val="dk1"/>
                </a:solidFill>
              </a:rPr>
              <a:t>In Y3 we use the </a:t>
            </a:r>
            <a:r>
              <a:rPr lang="en-GB" sz="2000" b="1" dirty="0">
                <a:solidFill>
                  <a:schemeClr val="dk1"/>
                </a:solidFill>
              </a:rPr>
              <a:t>Pen Pals </a:t>
            </a:r>
            <a:r>
              <a:rPr lang="en-GB" sz="2000" dirty="0">
                <a:solidFill>
                  <a:schemeClr val="dk1"/>
                </a:solidFill>
              </a:rPr>
              <a:t>scheme for </a:t>
            </a:r>
            <a:r>
              <a:rPr lang="en-GB" sz="2000" b="1" dirty="0">
                <a:solidFill>
                  <a:schemeClr val="dk1"/>
                </a:solidFill>
              </a:rPr>
              <a:t>handwriting</a:t>
            </a:r>
            <a:r>
              <a:rPr lang="en-GB" sz="2000" dirty="0">
                <a:solidFill>
                  <a:schemeClr val="dk1"/>
                </a:solidFill>
              </a:rPr>
              <a:t>. Children will receive a practice sheet most weeks, which will be stuck in their homework book. </a:t>
            </a:r>
            <a:r>
              <a:rPr lang="en-GB" sz="2000" dirty="0" smtClean="0">
                <a:solidFill>
                  <a:schemeClr val="dk1"/>
                </a:solidFill>
              </a:rPr>
              <a:t>Please support children to copy words carefully using the lines provided.</a:t>
            </a:r>
            <a:endParaRPr sz="2000" dirty="0"/>
          </a:p>
          <a:p>
            <a:pPr marL="457200" marR="0" lvl="0" indent="-355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 dirty="0">
                <a:solidFill>
                  <a:schemeClr val="dk1"/>
                </a:solidFill>
              </a:rPr>
              <a:t>We are following a scheme called</a:t>
            </a:r>
            <a:r>
              <a:rPr lang="en-GB" sz="2000" b="1" dirty="0">
                <a:solidFill>
                  <a:schemeClr val="dk1"/>
                </a:solidFill>
              </a:rPr>
              <a:t> </a:t>
            </a:r>
            <a:r>
              <a:rPr lang="en-GB" sz="2000" b="1" i="0" u="none" strike="noStrike" cap="none" dirty="0">
                <a:solidFill>
                  <a:schemeClr val="dk1"/>
                </a:solidFill>
              </a:rPr>
              <a:t>No-Nonsense Spelling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GB" sz="2000" dirty="0">
                <a:solidFill>
                  <a:schemeClr val="dk1"/>
                </a:solidFill>
              </a:rPr>
              <a:t>Most weeks we’ll send home some spellings to practise material covered in lessons, although there won’t be a formal spelling test. </a:t>
            </a:r>
            <a:r>
              <a:rPr lang="en-GB" sz="2000" dirty="0" smtClean="0">
                <a:solidFill>
                  <a:schemeClr val="dk1"/>
                </a:solidFill>
              </a:rPr>
              <a:t>Please go back through these to consolidate them with your child over the term.</a:t>
            </a:r>
            <a:endParaRPr sz="2000" dirty="0">
              <a:solidFill>
                <a:schemeClr val="dk1"/>
              </a:solidFill>
            </a:endParaRPr>
          </a:p>
          <a:p>
            <a:pPr marL="457200" marR="0" lvl="0" indent="-355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 dirty="0">
                <a:solidFill>
                  <a:schemeClr val="dk1"/>
                </a:solidFill>
              </a:rPr>
              <a:t>In addition, there may be a piece of work to consolidate learning in </a:t>
            </a:r>
            <a:r>
              <a:rPr lang="en-GB" sz="2000" b="1" dirty="0">
                <a:solidFill>
                  <a:schemeClr val="dk1"/>
                </a:solidFill>
              </a:rPr>
              <a:t>either maths</a:t>
            </a:r>
            <a:r>
              <a:rPr lang="en-GB" sz="2000" dirty="0">
                <a:solidFill>
                  <a:schemeClr val="dk1"/>
                </a:solidFill>
              </a:rPr>
              <a:t> or </a:t>
            </a:r>
            <a:r>
              <a:rPr lang="en-GB" sz="2000" b="1" dirty="0">
                <a:solidFill>
                  <a:schemeClr val="dk1"/>
                </a:solidFill>
              </a:rPr>
              <a:t>English</a:t>
            </a:r>
            <a:r>
              <a:rPr lang="en-GB" sz="2000" dirty="0">
                <a:solidFill>
                  <a:schemeClr val="dk1"/>
                </a:solidFill>
              </a:rPr>
              <a:t>. Alternatively a long </a:t>
            </a:r>
            <a:r>
              <a:rPr lang="en-GB" sz="2000" dirty="0" smtClean="0">
                <a:solidFill>
                  <a:schemeClr val="dk1"/>
                </a:solidFill>
              </a:rPr>
              <a:t>or short term </a:t>
            </a:r>
            <a:r>
              <a:rPr lang="en-GB" sz="2000" b="1" dirty="0">
                <a:solidFill>
                  <a:schemeClr val="dk1"/>
                </a:solidFill>
              </a:rPr>
              <a:t>topic-based </a:t>
            </a:r>
            <a:r>
              <a:rPr lang="en-GB" sz="2000" dirty="0">
                <a:solidFill>
                  <a:schemeClr val="dk1"/>
                </a:solidFill>
              </a:rPr>
              <a:t>project may be given. </a:t>
            </a:r>
            <a:endParaRPr sz="2000" dirty="0">
              <a:solidFill>
                <a:schemeClr val="dk1"/>
              </a:solidFill>
            </a:endParaRPr>
          </a:p>
          <a:p>
            <a:pPr marL="457200" marR="0" lvl="0" indent="-355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 dirty="0">
                <a:solidFill>
                  <a:schemeClr val="dk1"/>
                </a:solidFill>
              </a:rPr>
              <a:t>Homework will be handed out on a </a:t>
            </a:r>
            <a:r>
              <a:rPr lang="en-GB" sz="2000" b="1" dirty="0">
                <a:solidFill>
                  <a:schemeClr val="dk1"/>
                </a:solidFill>
              </a:rPr>
              <a:t>Thursday </a:t>
            </a:r>
            <a:r>
              <a:rPr lang="en-GB" sz="2000" dirty="0">
                <a:solidFill>
                  <a:schemeClr val="dk1"/>
                </a:solidFill>
              </a:rPr>
              <a:t>and should be handed in by </a:t>
            </a:r>
            <a:r>
              <a:rPr lang="en-GB" sz="2000" b="1" dirty="0">
                <a:solidFill>
                  <a:schemeClr val="dk1"/>
                </a:solidFill>
              </a:rPr>
              <a:t>Tuesday </a:t>
            </a:r>
            <a:r>
              <a:rPr lang="en-GB" sz="2000" dirty="0">
                <a:solidFill>
                  <a:schemeClr val="dk1"/>
                </a:solidFill>
              </a:rPr>
              <a:t>morning please.</a:t>
            </a:r>
            <a:r>
              <a:rPr lang="en-GB" sz="2000" b="1" dirty="0">
                <a:solidFill>
                  <a:schemeClr val="dk1"/>
                </a:solidFill>
              </a:rPr>
              <a:t>  </a:t>
            </a: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spcBef>
                <a:spcPts val="1013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940</Words>
  <Application>Microsoft Office PowerPoint</Application>
  <PresentationFormat>Custom</PresentationFormat>
  <Paragraphs>121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Noto Sans Symbols</vt:lpstr>
      <vt:lpstr>Verdana</vt:lpstr>
      <vt:lpstr>Summer</vt:lpstr>
      <vt:lpstr>New to Year 3</vt:lpstr>
      <vt:lpstr>Topics</vt:lpstr>
      <vt:lpstr>New to KS2</vt:lpstr>
      <vt:lpstr>Year 3 Essentials: Every Day</vt:lpstr>
      <vt:lpstr>Year 3 Essentials: PE kits</vt:lpstr>
      <vt:lpstr>Year 3: Healthy Eating</vt:lpstr>
      <vt:lpstr>Year 3 Home learning:  Reading</vt:lpstr>
      <vt:lpstr>Home Learning: Ongoing Homework </vt:lpstr>
      <vt:lpstr>Home Learning: Weekly Homework</vt:lpstr>
      <vt:lpstr>Thank you for all your support!</vt:lpstr>
      <vt:lpstr>Thanks for coming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to Year 3</dc:title>
  <cp:lastModifiedBy>jproctor</cp:lastModifiedBy>
  <cp:revision>7</cp:revision>
  <dcterms:modified xsi:type="dcterms:W3CDTF">2019-09-22T15:37:39Z</dcterms:modified>
</cp:coreProperties>
</file>