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7"/>
  </p:notesMasterIdLst>
  <p:handoutMasterIdLst>
    <p:handoutMasterId r:id="rId28"/>
  </p:handoutMasterIdLst>
  <p:sldIdLst>
    <p:sldId id="256" r:id="rId2"/>
    <p:sldId id="272" r:id="rId3"/>
    <p:sldId id="288" r:id="rId4"/>
    <p:sldId id="289" r:id="rId5"/>
    <p:sldId id="290" r:id="rId6"/>
    <p:sldId id="291" r:id="rId7"/>
    <p:sldId id="292" r:id="rId8"/>
    <p:sldId id="293" r:id="rId9"/>
    <p:sldId id="294" r:id="rId10"/>
    <p:sldId id="295" r:id="rId11"/>
    <p:sldId id="296" r:id="rId12"/>
    <p:sldId id="297" r:id="rId13"/>
    <p:sldId id="259" r:id="rId14"/>
    <p:sldId id="299" r:id="rId15"/>
    <p:sldId id="264" r:id="rId16"/>
    <p:sldId id="266" r:id="rId17"/>
    <p:sldId id="262" r:id="rId18"/>
    <p:sldId id="269" r:id="rId19"/>
    <p:sldId id="283" r:id="rId20"/>
    <p:sldId id="268" r:id="rId21"/>
    <p:sldId id="282" r:id="rId22"/>
    <p:sldId id="300" r:id="rId23"/>
    <p:sldId id="278" r:id="rId24"/>
    <p:sldId id="279" r:id="rId25"/>
    <p:sldId id="284" r:id="rId2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p:cViewPr varScale="1">
        <p:scale>
          <a:sx n="70" d="100"/>
          <a:sy n="70" d="100"/>
        </p:scale>
        <p:origin x="139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7E5F84A-ADCB-4855-BE35-3C68C23D0EC8}" type="datetimeFigureOut">
              <a:rPr lang="en-GB" smtClean="0"/>
              <a:t>17/05/2018</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CEE2CF8-1F8D-46CA-AE76-0D2E427ADE4A}" type="slidenum">
              <a:rPr lang="en-GB" smtClean="0"/>
              <a:t>‹#›</a:t>
            </a:fld>
            <a:endParaRPr lang="en-GB"/>
          </a:p>
        </p:txBody>
      </p:sp>
    </p:spTree>
    <p:extLst>
      <p:ext uri="{BB962C8B-B14F-4D97-AF65-F5344CB8AC3E}">
        <p14:creationId xmlns:p14="http://schemas.microsoft.com/office/powerpoint/2010/main" val="38339783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60CD9F4-B649-4277-8292-06907C87F4CB}" type="datetimeFigureOut">
              <a:rPr lang="en-GB" smtClean="0"/>
              <a:t>17/05/2018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3E40CDA-6DDE-4FCE-B93C-38175E456616}" type="slidenum">
              <a:rPr lang="en-GB" smtClean="0"/>
              <a:t>‹#›</a:t>
            </a:fld>
            <a:endParaRPr lang="en-GB"/>
          </a:p>
        </p:txBody>
      </p:sp>
    </p:spTree>
    <p:extLst>
      <p:ext uri="{BB962C8B-B14F-4D97-AF65-F5344CB8AC3E}">
        <p14:creationId xmlns:p14="http://schemas.microsoft.com/office/powerpoint/2010/main" val="1127356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miter lim="800000"/>
            <a:headEnd/>
            <a:tailEnd/>
          </a:ln>
        </p:spPr>
        <p:txBody>
          <a:bodyPr/>
          <a:lstStyle/>
          <a:p>
            <a:fld id="{A67F3FEB-AE06-4501-B54A-E4E1A96DDA88}" type="slidenum">
              <a:rPr lang="en-GB" smtClean="0"/>
              <a:pPr/>
              <a:t>2</a:t>
            </a:fld>
            <a:endParaRPr lang="en-GB" smtClean="0"/>
          </a:p>
        </p:txBody>
      </p:sp>
      <p:sp>
        <p:nvSpPr>
          <p:cNvPr id="41987" name="Rectangle 2"/>
          <p:cNvSpPr>
            <a:spLocks noGrp="1" noRot="1" noChangeAspect="1" noChangeArrowheads="1" noTextEdit="1"/>
          </p:cNvSpPr>
          <p:nvPr>
            <p:ph type="sldImg"/>
          </p:nvPr>
        </p:nvSpPr>
        <p:spPr>
          <a:xfrm>
            <a:off x="1344613" y="585788"/>
            <a:ext cx="3541712" cy="2657475"/>
          </a:xfrm>
          <a:ln/>
        </p:spPr>
      </p:sp>
      <p:sp>
        <p:nvSpPr>
          <p:cNvPr id="41988" name="Rectangle 3"/>
          <p:cNvSpPr>
            <a:spLocks noGrp="1" noChangeArrowheads="1"/>
          </p:cNvSpPr>
          <p:nvPr>
            <p:ph type="body" idx="1"/>
          </p:nvPr>
        </p:nvSpPr>
        <p:spPr>
          <a:xfrm>
            <a:off x="257280" y="3557020"/>
            <a:ext cx="6139104" cy="5625200"/>
          </a:xfrm>
          <a:noFill/>
        </p:spPr>
        <p:txBody>
          <a:bodyPr/>
          <a:lstStyle/>
          <a:p>
            <a:pPr eaLnBrk="1" hangingPunct="1"/>
            <a:r>
              <a:rPr lang="en-GB" smtClean="0"/>
              <a:t>Correct terminology should be introduced from YR onwards. </a:t>
            </a:r>
          </a:p>
          <a:p>
            <a:pPr eaLnBrk="1" hangingPunct="1"/>
            <a:endParaRPr lang="en-GB" smtClean="0"/>
          </a:p>
          <a:p>
            <a:pPr eaLnBrk="1" hangingPunct="1"/>
            <a:r>
              <a:rPr lang="en-GB" smtClean="0"/>
              <a:t>Children do not have a problem using phonic terminology (in fact they are often very proud of their ability to do so).  </a:t>
            </a:r>
          </a:p>
          <a:p>
            <a:pPr eaLnBrk="1" hangingPunct="1"/>
            <a:r>
              <a:rPr lang="en-GB" smtClean="0"/>
              <a:t>However, you are likely to meet resistance from some teachers who consider it ‘over the top’ and unnecessary to teach this vocabulary to children.  It is sometimes worth using a numeracy analogy with these staff:  we wouldn’t dream of teaching 3-D shapes to children and using the word ‘ball’ instead of ‘sphere’ or ‘box’ instead of cube/cuboid. </a:t>
            </a:r>
          </a:p>
          <a:p>
            <a:pPr eaLnBrk="1" hangingPunct="1"/>
            <a:r>
              <a:rPr lang="en-GB" smtClean="0"/>
              <a:t> The principle with phonic vocabulary is exactly the same – it’s just that we haven’t been used to using these words with children until relatively recently. </a:t>
            </a:r>
          </a:p>
          <a:p>
            <a:pPr eaLnBrk="1" hangingPunct="1"/>
            <a:r>
              <a:rPr lang="en-GB" smtClean="0"/>
              <a:t>Using phonic terminology from the outset ensures accuracy and promotes shared understanding between practitioners  and practitioners and children.</a:t>
            </a:r>
          </a:p>
          <a:p>
            <a:pPr eaLnBrk="1" hangingPunct="1"/>
            <a:endParaRPr lang="en-GB" smtClean="0"/>
          </a:p>
          <a:p>
            <a:pPr eaLnBrk="1" hangingPunct="1"/>
            <a:endParaRPr lang="en-US" smtClean="0"/>
          </a:p>
        </p:txBody>
      </p:sp>
    </p:spTree>
    <p:extLst>
      <p:ext uri="{BB962C8B-B14F-4D97-AF65-F5344CB8AC3E}">
        <p14:creationId xmlns:p14="http://schemas.microsoft.com/office/powerpoint/2010/main" val="2217519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miter lim="800000"/>
            <a:headEnd/>
            <a:tailEnd/>
          </a:ln>
        </p:spPr>
        <p:txBody>
          <a:bodyPr/>
          <a:lstStyle/>
          <a:p>
            <a:fld id="{A67F3FEB-AE06-4501-B54A-E4E1A96DDA88}" type="slidenum">
              <a:rPr lang="en-GB" smtClean="0"/>
              <a:pPr/>
              <a:t>11</a:t>
            </a:fld>
            <a:endParaRPr lang="en-GB" smtClean="0"/>
          </a:p>
        </p:txBody>
      </p:sp>
      <p:sp>
        <p:nvSpPr>
          <p:cNvPr id="41987" name="Rectangle 2"/>
          <p:cNvSpPr>
            <a:spLocks noGrp="1" noRot="1" noChangeAspect="1" noChangeArrowheads="1" noTextEdit="1"/>
          </p:cNvSpPr>
          <p:nvPr>
            <p:ph type="sldImg"/>
          </p:nvPr>
        </p:nvSpPr>
        <p:spPr>
          <a:xfrm>
            <a:off x="1344613" y="585788"/>
            <a:ext cx="3541712" cy="2657475"/>
          </a:xfrm>
          <a:ln/>
        </p:spPr>
      </p:sp>
      <p:sp>
        <p:nvSpPr>
          <p:cNvPr id="41988" name="Rectangle 3"/>
          <p:cNvSpPr>
            <a:spLocks noGrp="1" noChangeArrowheads="1"/>
          </p:cNvSpPr>
          <p:nvPr>
            <p:ph type="body" idx="1"/>
          </p:nvPr>
        </p:nvSpPr>
        <p:spPr>
          <a:xfrm>
            <a:off x="257280" y="3557020"/>
            <a:ext cx="6139104" cy="5625200"/>
          </a:xfrm>
          <a:noFill/>
        </p:spPr>
        <p:txBody>
          <a:bodyPr/>
          <a:lstStyle/>
          <a:p>
            <a:pPr eaLnBrk="1" hangingPunct="1"/>
            <a:r>
              <a:rPr lang="en-GB" smtClean="0"/>
              <a:t>Correct terminology should be introduced from YR onwards. </a:t>
            </a:r>
          </a:p>
          <a:p>
            <a:pPr eaLnBrk="1" hangingPunct="1"/>
            <a:endParaRPr lang="en-GB" smtClean="0"/>
          </a:p>
          <a:p>
            <a:pPr eaLnBrk="1" hangingPunct="1"/>
            <a:r>
              <a:rPr lang="en-GB" smtClean="0"/>
              <a:t>Children do not have a problem using phonic terminology (in fact they are often very proud of their ability to do so).  </a:t>
            </a:r>
          </a:p>
          <a:p>
            <a:pPr eaLnBrk="1" hangingPunct="1"/>
            <a:r>
              <a:rPr lang="en-GB" smtClean="0"/>
              <a:t>However, you are likely to meet resistance from some teachers who consider it ‘over the top’ and unnecessary to teach this vocabulary to children.  It is sometimes worth using a numeracy analogy with these staff:  we wouldn’t dream of teaching 3-D shapes to children and using the word ‘ball’ instead of ‘sphere’ or ‘box’ instead of cube/cuboid. </a:t>
            </a:r>
          </a:p>
          <a:p>
            <a:pPr eaLnBrk="1" hangingPunct="1"/>
            <a:r>
              <a:rPr lang="en-GB" smtClean="0"/>
              <a:t> The principle with phonic vocabulary is exactly the same – it’s just that we haven’t been used to using these words with children until relatively recently. </a:t>
            </a:r>
          </a:p>
          <a:p>
            <a:pPr eaLnBrk="1" hangingPunct="1"/>
            <a:r>
              <a:rPr lang="en-GB" smtClean="0"/>
              <a:t>Using phonic terminology from the outset ensures accuracy and promotes shared understanding between practitioners  and practitioners and children.</a:t>
            </a:r>
          </a:p>
          <a:p>
            <a:pPr eaLnBrk="1" hangingPunct="1"/>
            <a:endParaRPr lang="en-GB" smtClean="0"/>
          </a:p>
          <a:p>
            <a:pPr eaLnBrk="1" hangingPunct="1"/>
            <a:endParaRPr lang="en-US" smtClean="0"/>
          </a:p>
        </p:txBody>
      </p:sp>
    </p:spTree>
    <p:extLst>
      <p:ext uri="{BB962C8B-B14F-4D97-AF65-F5344CB8AC3E}">
        <p14:creationId xmlns:p14="http://schemas.microsoft.com/office/powerpoint/2010/main" val="3303614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miter lim="800000"/>
            <a:headEnd/>
            <a:tailEnd/>
          </a:ln>
        </p:spPr>
        <p:txBody>
          <a:bodyPr/>
          <a:lstStyle/>
          <a:p>
            <a:fld id="{A67F3FEB-AE06-4501-B54A-E4E1A96DDA88}" type="slidenum">
              <a:rPr lang="en-GB" smtClean="0"/>
              <a:pPr/>
              <a:t>12</a:t>
            </a:fld>
            <a:endParaRPr lang="en-GB" smtClean="0"/>
          </a:p>
        </p:txBody>
      </p:sp>
      <p:sp>
        <p:nvSpPr>
          <p:cNvPr id="41987" name="Rectangle 2"/>
          <p:cNvSpPr>
            <a:spLocks noGrp="1" noRot="1" noChangeAspect="1" noChangeArrowheads="1" noTextEdit="1"/>
          </p:cNvSpPr>
          <p:nvPr>
            <p:ph type="sldImg"/>
          </p:nvPr>
        </p:nvSpPr>
        <p:spPr>
          <a:xfrm>
            <a:off x="1344613" y="585788"/>
            <a:ext cx="3541712" cy="2657475"/>
          </a:xfrm>
          <a:ln/>
        </p:spPr>
      </p:sp>
      <p:sp>
        <p:nvSpPr>
          <p:cNvPr id="41988" name="Rectangle 3"/>
          <p:cNvSpPr>
            <a:spLocks noGrp="1" noChangeArrowheads="1"/>
          </p:cNvSpPr>
          <p:nvPr>
            <p:ph type="body" idx="1"/>
          </p:nvPr>
        </p:nvSpPr>
        <p:spPr>
          <a:xfrm>
            <a:off x="257280" y="3557020"/>
            <a:ext cx="6139104" cy="5625200"/>
          </a:xfrm>
          <a:noFill/>
        </p:spPr>
        <p:txBody>
          <a:bodyPr/>
          <a:lstStyle/>
          <a:p>
            <a:pPr eaLnBrk="1" hangingPunct="1"/>
            <a:r>
              <a:rPr lang="en-GB" smtClean="0"/>
              <a:t>Correct terminology should be introduced from YR onwards. </a:t>
            </a:r>
          </a:p>
          <a:p>
            <a:pPr eaLnBrk="1" hangingPunct="1"/>
            <a:endParaRPr lang="en-GB" smtClean="0"/>
          </a:p>
          <a:p>
            <a:pPr eaLnBrk="1" hangingPunct="1"/>
            <a:r>
              <a:rPr lang="en-GB" smtClean="0"/>
              <a:t>Children do not have a problem using phonic terminology (in fact they are often very proud of their ability to do so).  </a:t>
            </a:r>
          </a:p>
          <a:p>
            <a:pPr eaLnBrk="1" hangingPunct="1"/>
            <a:r>
              <a:rPr lang="en-GB" smtClean="0"/>
              <a:t>However, you are likely to meet resistance from some teachers who consider it ‘over the top’ and unnecessary to teach this vocabulary to children.  It is sometimes worth using a numeracy analogy with these staff:  we wouldn’t dream of teaching 3-D shapes to children and using the word ‘ball’ instead of ‘sphere’ or ‘box’ instead of cube/cuboid. </a:t>
            </a:r>
          </a:p>
          <a:p>
            <a:pPr eaLnBrk="1" hangingPunct="1"/>
            <a:r>
              <a:rPr lang="en-GB" smtClean="0"/>
              <a:t> The principle with phonic vocabulary is exactly the same – it’s just that we haven’t been used to using these words with children until relatively recently. </a:t>
            </a:r>
          </a:p>
          <a:p>
            <a:pPr eaLnBrk="1" hangingPunct="1"/>
            <a:r>
              <a:rPr lang="en-GB" smtClean="0"/>
              <a:t>Using phonic terminology from the outset ensures accuracy and promotes shared understanding between practitioners  and practitioners and children.</a:t>
            </a:r>
          </a:p>
          <a:p>
            <a:pPr eaLnBrk="1" hangingPunct="1"/>
            <a:endParaRPr lang="en-GB" smtClean="0"/>
          </a:p>
          <a:p>
            <a:pPr eaLnBrk="1" hangingPunct="1"/>
            <a:endParaRPr lang="en-US" smtClean="0"/>
          </a:p>
        </p:txBody>
      </p:sp>
    </p:spTree>
    <p:extLst>
      <p:ext uri="{BB962C8B-B14F-4D97-AF65-F5344CB8AC3E}">
        <p14:creationId xmlns:p14="http://schemas.microsoft.com/office/powerpoint/2010/main" val="3474673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2400">
                <a:solidFill>
                  <a:schemeClr val="bg1"/>
                </a:solidFill>
                <a:latin typeface="Arial Unicode MS" pitchFamily="34" charset="-128"/>
              </a:defRPr>
            </a:lvl1pPr>
            <a:lvl2pPr marL="742950" indent="-285750" eaLnBrk="0" hangingPunct="0">
              <a:defRPr sz="2400">
                <a:solidFill>
                  <a:schemeClr val="bg1"/>
                </a:solidFill>
                <a:latin typeface="Arial Unicode MS" pitchFamily="34" charset="-128"/>
              </a:defRPr>
            </a:lvl2pPr>
            <a:lvl3pPr marL="1143000" indent="-228600" eaLnBrk="0" hangingPunct="0">
              <a:defRPr sz="2400">
                <a:solidFill>
                  <a:schemeClr val="bg1"/>
                </a:solidFill>
                <a:latin typeface="Arial Unicode MS" pitchFamily="34" charset="-128"/>
              </a:defRPr>
            </a:lvl3pPr>
            <a:lvl4pPr marL="1600200" indent="-228600" eaLnBrk="0" hangingPunct="0">
              <a:defRPr sz="2400">
                <a:solidFill>
                  <a:schemeClr val="bg1"/>
                </a:solidFill>
                <a:latin typeface="Arial Unicode MS" pitchFamily="34" charset="-128"/>
              </a:defRPr>
            </a:lvl4pPr>
            <a:lvl5pPr marL="2057400" indent="-228600" eaLnBrk="0" hangingPunct="0">
              <a:defRPr sz="2400">
                <a:solidFill>
                  <a:schemeClr val="bg1"/>
                </a:solidFill>
                <a:latin typeface="Arial Unicode MS" pitchFamily="34" charset="-128"/>
              </a:defRPr>
            </a:lvl5pPr>
            <a:lvl6pPr marL="2514600" indent="-228600" eaLnBrk="0" fontAlgn="base" hangingPunct="0">
              <a:spcBef>
                <a:spcPct val="0"/>
              </a:spcBef>
              <a:spcAft>
                <a:spcPct val="0"/>
              </a:spcAft>
              <a:defRPr sz="2400">
                <a:solidFill>
                  <a:schemeClr val="bg1"/>
                </a:solidFill>
                <a:latin typeface="Arial Unicode MS" pitchFamily="34" charset="-128"/>
              </a:defRPr>
            </a:lvl6pPr>
            <a:lvl7pPr marL="2971800" indent="-228600" eaLnBrk="0" fontAlgn="base" hangingPunct="0">
              <a:spcBef>
                <a:spcPct val="0"/>
              </a:spcBef>
              <a:spcAft>
                <a:spcPct val="0"/>
              </a:spcAft>
              <a:defRPr sz="2400">
                <a:solidFill>
                  <a:schemeClr val="bg1"/>
                </a:solidFill>
                <a:latin typeface="Arial Unicode MS" pitchFamily="34" charset="-128"/>
              </a:defRPr>
            </a:lvl7pPr>
            <a:lvl8pPr marL="3429000" indent="-228600" eaLnBrk="0" fontAlgn="base" hangingPunct="0">
              <a:spcBef>
                <a:spcPct val="0"/>
              </a:spcBef>
              <a:spcAft>
                <a:spcPct val="0"/>
              </a:spcAft>
              <a:defRPr sz="2400">
                <a:solidFill>
                  <a:schemeClr val="bg1"/>
                </a:solidFill>
                <a:latin typeface="Arial Unicode MS" pitchFamily="34" charset="-128"/>
              </a:defRPr>
            </a:lvl8pPr>
            <a:lvl9pPr marL="3886200" indent="-228600" eaLnBrk="0" fontAlgn="base" hangingPunct="0">
              <a:spcBef>
                <a:spcPct val="0"/>
              </a:spcBef>
              <a:spcAft>
                <a:spcPct val="0"/>
              </a:spcAft>
              <a:defRPr sz="2400">
                <a:solidFill>
                  <a:schemeClr val="bg1"/>
                </a:solidFill>
                <a:latin typeface="Arial Unicode MS" pitchFamily="34" charset="-128"/>
              </a:defRPr>
            </a:lvl9pPr>
          </a:lstStyle>
          <a:p>
            <a:pPr eaLnBrk="1" hangingPunct="1"/>
            <a:fld id="{4DC2E5EC-D575-4E40-B823-51CDC7112BCF}" type="slidenum">
              <a:rPr lang="en-GB" sz="1200" smtClean="0">
                <a:solidFill>
                  <a:schemeClr val="tx1"/>
                </a:solidFill>
                <a:latin typeface="Times New Roman" pitchFamily="18" charset="0"/>
              </a:rPr>
              <a:pPr eaLnBrk="1" hangingPunct="1"/>
              <a:t>23</a:t>
            </a:fld>
            <a:endParaRPr lang="en-GB" sz="1200" smtClean="0">
              <a:solidFill>
                <a:schemeClr val="tx1"/>
              </a:solidFill>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GB" smtClean="0"/>
              <a:t>Taken from the CDROM in PwS</a:t>
            </a:r>
          </a:p>
          <a:p>
            <a:pPr eaLnBrk="1" hangingPunct="1"/>
            <a:endParaRPr lang="en-GB" smtClean="0"/>
          </a:p>
          <a:p>
            <a:pPr eaLnBrk="1" hangingPunct="1"/>
            <a:r>
              <a:rPr lang="en-GB" smtClean="0"/>
              <a:t>Thumbs up when hear long /ee/</a:t>
            </a:r>
          </a:p>
          <a:p>
            <a:pPr eaLnBrk="1" hangingPunct="1"/>
            <a:r>
              <a:rPr lang="en-GB" smtClean="0"/>
              <a:t>Pick up regional dialect. Go with what the children hear. The phonemes are generally consistent within the speech of an individual. If your own accent is so very different, when teaching a sound try to say it like the children.  Be honest, discuss how you say it differently.</a:t>
            </a:r>
          </a:p>
          <a:p>
            <a:pPr eaLnBrk="1" hangingPunct="1"/>
            <a:r>
              <a:rPr lang="en-GB" smtClean="0"/>
              <a:t>Highlight /ee/ words and then sort according to the grapheme on the flip chart ‘e’, ‘y’, ‘ee’, ‘ea’, ’e-e’  </a:t>
            </a:r>
          </a:p>
        </p:txBody>
      </p:sp>
    </p:spTree>
    <p:extLst>
      <p:ext uri="{BB962C8B-B14F-4D97-AF65-F5344CB8AC3E}">
        <p14:creationId xmlns:p14="http://schemas.microsoft.com/office/powerpoint/2010/main" val="547955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400">
                <a:solidFill>
                  <a:schemeClr val="bg1"/>
                </a:solidFill>
                <a:latin typeface="Arial Unicode MS" pitchFamily="34" charset="-128"/>
              </a:defRPr>
            </a:lvl1pPr>
            <a:lvl2pPr marL="742950" indent="-285750" eaLnBrk="0" hangingPunct="0">
              <a:defRPr sz="2400">
                <a:solidFill>
                  <a:schemeClr val="bg1"/>
                </a:solidFill>
                <a:latin typeface="Arial Unicode MS" pitchFamily="34" charset="-128"/>
              </a:defRPr>
            </a:lvl2pPr>
            <a:lvl3pPr marL="1143000" indent="-228600" eaLnBrk="0" hangingPunct="0">
              <a:defRPr sz="2400">
                <a:solidFill>
                  <a:schemeClr val="bg1"/>
                </a:solidFill>
                <a:latin typeface="Arial Unicode MS" pitchFamily="34" charset="-128"/>
              </a:defRPr>
            </a:lvl3pPr>
            <a:lvl4pPr marL="1600200" indent="-228600" eaLnBrk="0" hangingPunct="0">
              <a:defRPr sz="2400">
                <a:solidFill>
                  <a:schemeClr val="bg1"/>
                </a:solidFill>
                <a:latin typeface="Arial Unicode MS" pitchFamily="34" charset="-128"/>
              </a:defRPr>
            </a:lvl4pPr>
            <a:lvl5pPr marL="2057400" indent="-228600" eaLnBrk="0" hangingPunct="0">
              <a:defRPr sz="2400">
                <a:solidFill>
                  <a:schemeClr val="bg1"/>
                </a:solidFill>
                <a:latin typeface="Arial Unicode MS" pitchFamily="34" charset="-128"/>
              </a:defRPr>
            </a:lvl5pPr>
            <a:lvl6pPr marL="2514600" indent="-228600" eaLnBrk="0" fontAlgn="base" hangingPunct="0">
              <a:spcBef>
                <a:spcPct val="0"/>
              </a:spcBef>
              <a:spcAft>
                <a:spcPct val="0"/>
              </a:spcAft>
              <a:defRPr sz="2400">
                <a:solidFill>
                  <a:schemeClr val="bg1"/>
                </a:solidFill>
                <a:latin typeface="Arial Unicode MS" pitchFamily="34" charset="-128"/>
              </a:defRPr>
            </a:lvl6pPr>
            <a:lvl7pPr marL="2971800" indent="-228600" eaLnBrk="0" fontAlgn="base" hangingPunct="0">
              <a:spcBef>
                <a:spcPct val="0"/>
              </a:spcBef>
              <a:spcAft>
                <a:spcPct val="0"/>
              </a:spcAft>
              <a:defRPr sz="2400">
                <a:solidFill>
                  <a:schemeClr val="bg1"/>
                </a:solidFill>
                <a:latin typeface="Arial Unicode MS" pitchFamily="34" charset="-128"/>
              </a:defRPr>
            </a:lvl7pPr>
            <a:lvl8pPr marL="3429000" indent="-228600" eaLnBrk="0" fontAlgn="base" hangingPunct="0">
              <a:spcBef>
                <a:spcPct val="0"/>
              </a:spcBef>
              <a:spcAft>
                <a:spcPct val="0"/>
              </a:spcAft>
              <a:defRPr sz="2400">
                <a:solidFill>
                  <a:schemeClr val="bg1"/>
                </a:solidFill>
                <a:latin typeface="Arial Unicode MS" pitchFamily="34" charset="-128"/>
              </a:defRPr>
            </a:lvl8pPr>
            <a:lvl9pPr marL="3886200" indent="-228600" eaLnBrk="0" fontAlgn="base" hangingPunct="0">
              <a:spcBef>
                <a:spcPct val="0"/>
              </a:spcBef>
              <a:spcAft>
                <a:spcPct val="0"/>
              </a:spcAft>
              <a:defRPr sz="2400">
                <a:solidFill>
                  <a:schemeClr val="bg1"/>
                </a:solidFill>
                <a:latin typeface="Arial Unicode MS" pitchFamily="34" charset="-128"/>
              </a:defRPr>
            </a:lvl9pPr>
          </a:lstStyle>
          <a:p>
            <a:pPr eaLnBrk="1" hangingPunct="1"/>
            <a:fld id="{FAF27EB4-C31D-44FE-A349-5E910497808A}" type="slidenum">
              <a:rPr lang="en-GB" sz="1200" smtClean="0">
                <a:solidFill>
                  <a:schemeClr val="tx1"/>
                </a:solidFill>
                <a:latin typeface="Times New Roman" pitchFamily="18" charset="0"/>
              </a:rPr>
              <a:pPr eaLnBrk="1" hangingPunct="1"/>
              <a:t>24</a:t>
            </a:fld>
            <a:endParaRPr lang="en-GB" sz="1200" smtClean="0">
              <a:solidFill>
                <a:schemeClr val="tx1"/>
              </a:solidFill>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GB" smtClean="0"/>
              <a:t>Taken from the CDROM in PwS</a:t>
            </a:r>
          </a:p>
          <a:p>
            <a:pPr eaLnBrk="1" hangingPunct="1"/>
            <a:endParaRPr lang="en-GB" smtClean="0"/>
          </a:p>
          <a:p>
            <a:pPr eaLnBrk="1" hangingPunct="1"/>
            <a:r>
              <a:rPr lang="en-GB" smtClean="0"/>
              <a:t>Thumbs up when hear long /ee/</a:t>
            </a:r>
          </a:p>
          <a:p>
            <a:pPr eaLnBrk="1" hangingPunct="1"/>
            <a:r>
              <a:rPr lang="en-GB" smtClean="0"/>
              <a:t>Pick up regional dialect. (e.g. ‘puppy’ and ‘baby’ in Burnley where the ‘y’ might say /i/ or even /e/) Go with what the children hear. The phonemes are generally consistent within the speech of an individual. If your own accent is so very different, when teaching a sound try to say it like the children.  Be honest, discuss how you say it differently.</a:t>
            </a:r>
          </a:p>
          <a:p>
            <a:pPr eaLnBrk="1" hangingPunct="1"/>
            <a:r>
              <a:rPr lang="en-GB" smtClean="0"/>
              <a:t>Highlight /ee/ words and then sort according to the grapheme on the flip chart ‘e’, ‘y’, ‘ee’, ‘ea’, ’e-e’  (Rhyming Word Sort  - PiPs)</a:t>
            </a:r>
          </a:p>
        </p:txBody>
      </p:sp>
    </p:spTree>
    <p:extLst>
      <p:ext uri="{BB962C8B-B14F-4D97-AF65-F5344CB8AC3E}">
        <p14:creationId xmlns:p14="http://schemas.microsoft.com/office/powerpoint/2010/main" val="1393848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miter lim="800000"/>
            <a:headEnd/>
            <a:tailEnd/>
          </a:ln>
        </p:spPr>
        <p:txBody>
          <a:bodyPr/>
          <a:lstStyle/>
          <a:p>
            <a:fld id="{A67F3FEB-AE06-4501-B54A-E4E1A96DDA88}" type="slidenum">
              <a:rPr lang="en-GB" smtClean="0"/>
              <a:pPr/>
              <a:t>3</a:t>
            </a:fld>
            <a:endParaRPr lang="en-GB" smtClean="0"/>
          </a:p>
        </p:txBody>
      </p:sp>
      <p:sp>
        <p:nvSpPr>
          <p:cNvPr id="41987" name="Rectangle 2"/>
          <p:cNvSpPr>
            <a:spLocks noGrp="1" noRot="1" noChangeAspect="1" noChangeArrowheads="1" noTextEdit="1"/>
          </p:cNvSpPr>
          <p:nvPr>
            <p:ph type="sldImg"/>
          </p:nvPr>
        </p:nvSpPr>
        <p:spPr>
          <a:xfrm>
            <a:off x="1344613" y="585788"/>
            <a:ext cx="3541712" cy="2657475"/>
          </a:xfrm>
          <a:ln/>
        </p:spPr>
      </p:sp>
      <p:sp>
        <p:nvSpPr>
          <p:cNvPr id="41988" name="Rectangle 3"/>
          <p:cNvSpPr>
            <a:spLocks noGrp="1" noChangeArrowheads="1"/>
          </p:cNvSpPr>
          <p:nvPr>
            <p:ph type="body" idx="1"/>
          </p:nvPr>
        </p:nvSpPr>
        <p:spPr>
          <a:xfrm>
            <a:off x="257280" y="3557020"/>
            <a:ext cx="6139104" cy="5625200"/>
          </a:xfrm>
          <a:noFill/>
        </p:spPr>
        <p:txBody>
          <a:bodyPr/>
          <a:lstStyle/>
          <a:p>
            <a:pPr eaLnBrk="1" hangingPunct="1"/>
            <a:r>
              <a:rPr lang="en-GB" smtClean="0"/>
              <a:t>Correct terminology should be introduced from YR onwards. </a:t>
            </a:r>
          </a:p>
          <a:p>
            <a:pPr eaLnBrk="1" hangingPunct="1"/>
            <a:endParaRPr lang="en-GB" smtClean="0"/>
          </a:p>
          <a:p>
            <a:pPr eaLnBrk="1" hangingPunct="1"/>
            <a:r>
              <a:rPr lang="en-GB" smtClean="0"/>
              <a:t>Children do not have a problem using phonic terminology (in fact they are often very proud of their ability to do so).  </a:t>
            </a:r>
          </a:p>
          <a:p>
            <a:pPr eaLnBrk="1" hangingPunct="1"/>
            <a:r>
              <a:rPr lang="en-GB" smtClean="0"/>
              <a:t>However, you are likely to meet resistance from some teachers who consider it ‘over the top’ and unnecessary to teach this vocabulary to children.  It is sometimes worth using a numeracy analogy with these staff:  we wouldn’t dream of teaching 3-D shapes to children and using the word ‘ball’ instead of ‘sphere’ or ‘box’ instead of cube/cuboid. </a:t>
            </a:r>
          </a:p>
          <a:p>
            <a:pPr eaLnBrk="1" hangingPunct="1"/>
            <a:r>
              <a:rPr lang="en-GB" smtClean="0"/>
              <a:t> The principle with phonic vocabulary is exactly the same – it’s just that we haven’t been used to using these words with children until relatively recently. </a:t>
            </a:r>
          </a:p>
          <a:p>
            <a:pPr eaLnBrk="1" hangingPunct="1"/>
            <a:r>
              <a:rPr lang="en-GB" smtClean="0"/>
              <a:t>Using phonic terminology from the outset ensures accuracy and promotes shared understanding between practitioners  and practitioners and children.</a:t>
            </a:r>
          </a:p>
          <a:p>
            <a:pPr eaLnBrk="1" hangingPunct="1"/>
            <a:endParaRPr lang="en-GB" smtClean="0"/>
          </a:p>
          <a:p>
            <a:pPr eaLnBrk="1" hangingPunct="1"/>
            <a:endParaRPr lang="en-US" smtClean="0"/>
          </a:p>
        </p:txBody>
      </p:sp>
    </p:spTree>
    <p:extLst>
      <p:ext uri="{BB962C8B-B14F-4D97-AF65-F5344CB8AC3E}">
        <p14:creationId xmlns:p14="http://schemas.microsoft.com/office/powerpoint/2010/main" val="1109180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miter lim="800000"/>
            <a:headEnd/>
            <a:tailEnd/>
          </a:ln>
        </p:spPr>
        <p:txBody>
          <a:bodyPr/>
          <a:lstStyle/>
          <a:p>
            <a:fld id="{A67F3FEB-AE06-4501-B54A-E4E1A96DDA88}" type="slidenum">
              <a:rPr lang="en-GB" smtClean="0"/>
              <a:pPr/>
              <a:t>4</a:t>
            </a:fld>
            <a:endParaRPr lang="en-GB" smtClean="0"/>
          </a:p>
        </p:txBody>
      </p:sp>
      <p:sp>
        <p:nvSpPr>
          <p:cNvPr id="41987" name="Rectangle 2"/>
          <p:cNvSpPr>
            <a:spLocks noGrp="1" noRot="1" noChangeAspect="1" noChangeArrowheads="1" noTextEdit="1"/>
          </p:cNvSpPr>
          <p:nvPr>
            <p:ph type="sldImg"/>
          </p:nvPr>
        </p:nvSpPr>
        <p:spPr>
          <a:xfrm>
            <a:off x="1344613" y="585788"/>
            <a:ext cx="3541712" cy="2657475"/>
          </a:xfrm>
          <a:ln/>
        </p:spPr>
      </p:sp>
      <p:sp>
        <p:nvSpPr>
          <p:cNvPr id="41988" name="Rectangle 3"/>
          <p:cNvSpPr>
            <a:spLocks noGrp="1" noChangeArrowheads="1"/>
          </p:cNvSpPr>
          <p:nvPr>
            <p:ph type="body" idx="1"/>
          </p:nvPr>
        </p:nvSpPr>
        <p:spPr>
          <a:xfrm>
            <a:off x="257280" y="3557020"/>
            <a:ext cx="6139104" cy="5625200"/>
          </a:xfrm>
          <a:noFill/>
        </p:spPr>
        <p:txBody>
          <a:bodyPr/>
          <a:lstStyle/>
          <a:p>
            <a:pPr eaLnBrk="1" hangingPunct="1"/>
            <a:r>
              <a:rPr lang="en-GB" smtClean="0"/>
              <a:t>Correct terminology should be introduced from YR onwards. </a:t>
            </a:r>
          </a:p>
          <a:p>
            <a:pPr eaLnBrk="1" hangingPunct="1"/>
            <a:endParaRPr lang="en-GB" smtClean="0"/>
          </a:p>
          <a:p>
            <a:pPr eaLnBrk="1" hangingPunct="1"/>
            <a:r>
              <a:rPr lang="en-GB" smtClean="0"/>
              <a:t>Children do not have a problem using phonic terminology (in fact they are often very proud of their ability to do so).  </a:t>
            </a:r>
          </a:p>
          <a:p>
            <a:pPr eaLnBrk="1" hangingPunct="1"/>
            <a:r>
              <a:rPr lang="en-GB" smtClean="0"/>
              <a:t>However, you are likely to meet resistance from some teachers who consider it ‘over the top’ and unnecessary to teach this vocabulary to children.  It is sometimes worth using a numeracy analogy with these staff:  we wouldn’t dream of teaching 3-D shapes to children and using the word ‘ball’ instead of ‘sphere’ or ‘box’ instead of cube/cuboid. </a:t>
            </a:r>
          </a:p>
          <a:p>
            <a:pPr eaLnBrk="1" hangingPunct="1"/>
            <a:r>
              <a:rPr lang="en-GB" smtClean="0"/>
              <a:t> The principle with phonic vocabulary is exactly the same – it’s just that we haven’t been used to using these words with children until relatively recently. </a:t>
            </a:r>
          </a:p>
          <a:p>
            <a:pPr eaLnBrk="1" hangingPunct="1"/>
            <a:r>
              <a:rPr lang="en-GB" smtClean="0"/>
              <a:t>Using phonic terminology from the outset ensures accuracy and promotes shared understanding between practitioners  and practitioners and children.</a:t>
            </a:r>
          </a:p>
          <a:p>
            <a:pPr eaLnBrk="1" hangingPunct="1"/>
            <a:endParaRPr lang="en-GB" smtClean="0"/>
          </a:p>
          <a:p>
            <a:pPr eaLnBrk="1" hangingPunct="1"/>
            <a:endParaRPr lang="en-US" smtClean="0"/>
          </a:p>
        </p:txBody>
      </p:sp>
    </p:spTree>
    <p:extLst>
      <p:ext uri="{BB962C8B-B14F-4D97-AF65-F5344CB8AC3E}">
        <p14:creationId xmlns:p14="http://schemas.microsoft.com/office/powerpoint/2010/main" val="3800882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miter lim="800000"/>
            <a:headEnd/>
            <a:tailEnd/>
          </a:ln>
        </p:spPr>
        <p:txBody>
          <a:bodyPr/>
          <a:lstStyle/>
          <a:p>
            <a:fld id="{A67F3FEB-AE06-4501-B54A-E4E1A96DDA88}" type="slidenum">
              <a:rPr lang="en-GB" smtClean="0"/>
              <a:pPr/>
              <a:t>5</a:t>
            </a:fld>
            <a:endParaRPr lang="en-GB" smtClean="0"/>
          </a:p>
        </p:txBody>
      </p:sp>
      <p:sp>
        <p:nvSpPr>
          <p:cNvPr id="41987" name="Rectangle 2"/>
          <p:cNvSpPr>
            <a:spLocks noGrp="1" noRot="1" noChangeAspect="1" noChangeArrowheads="1" noTextEdit="1"/>
          </p:cNvSpPr>
          <p:nvPr>
            <p:ph type="sldImg"/>
          </p:nvPr>
        </p:nvSpPr>
        <p:spPr>
          <a:xfrm>
            <a:off x="1344613" y="585788"/>
            <a:ext cx="3541712" cy="2657475"/>
          </a:xfrm>
          <a:ln/>
        </p:spPr>
      </p:sp>
      <p:sp>
        <p:nvSpPr>
          <p:cNvPr id="41988" name="Rectangle 3"/>
          <p:cNvSpPr>
            <a:spLocks noGrp="1" noChangeArrowheads="1"/>
          </p:cNvSpPr>
          <p:nvPr>
            <p:ph type="body" idx="1"/>
          </p:nvPr>
        </p:nvSpPr>
        <p:spPr>
          <a:xfrm>
            <a:off x="257280" y="3557020"/>
            <a:ext cx="6139104" cy="5625200"/>
          </a:xfrm>
          <a:noFill/>
        </p:spPr>
        <p:txBody>
          <a:bodyPr/>
          <a:lstStyle/>
          <a:p>
            <a:pPr eaLnBrk="1" hangingPunct="1"/>
            <a:r>
              <a:rPr lang="en-GB" smtClean="0"/>
              <a:t>Correct terminology should be introduced from YR onwards. </a:t>
            </a:r>
          </a:p>
          <a:p>
            <a:pPr eaLnBrk="1" hangingPunct="1"/>
            <a:endParaRPr lang="en-GB" smtClean="0"/>
          </a:p>
          <a:p>
            <a:pPr eaLnBrk="1" hangingPunct="1"/>
            <a:r>
              <a:rPr lang="en-GB" smtClean="0"/>
              <a:t>Children do not have a problem using phonic terminology (in fact they are often very proud of their ability to do so).  </a:t>
            </a:r>
          </a:p>
          <a:p>
            <a:pPr eaLnBrk="1" hangingPunct="1"/>
            <a:r>
              <a:rPr lang="en-GB" smtClean="0"/>
              <a:t>However, you are likely to meet resistance from some teachers who consider it ‘over the top’ and unnecessary to teach this vocabulary to children.  It is sometimes worth using a numeracy analogy with these staff:  we wouldn’t dream of teaching 3-D shapes to children and using the word ‘ball’ instead of ‘sphere’ or ‘box’ instead of cube/cuboid. </a:t>
            </a:r>
          </a:p>
          <a:p>
            <a:pPr eaLnBrk="1" hangingPunct="1"/>
            <a:r>
              <a:rPr lang="en-GB" smtClean="0"/>
              <a:t> The principle with phonic vocabulary is exactly the same – it’s just that we haven’t been used to using these words with children until relatively recently. </a:t>
            </a:r>
          </a:p>
          <a:p>
            <a:pPr eaLnBrk="1" hangingPunct="1"/>
            <a:r>
              <a:rPr lang="en-GB" smtClean="0"/>
              <a:t>Using phonic terminology from the outset ensures accuracy and promotes shared understanding between practitioners  and practitioners and children.</a:t>
            </a:r>
          </a:p>
          <a:p>
            <a:pPr eaLnBrk="1" hangingPunct="1"/>
            <a:endParaRPr lang="en-GB" smtClean="0"/>
          </a:p>
          <a:p>
            <a:pPr eaLnBrk="1" hangingPunct="1"/>
            <a:endParaRPr lang="en-US" smtClean="0"/>
          </a:p>
        </p:txBody>
      </p:sp>
    </p:spTree>
    <p:extLst>
      <p:ext uri="{BB962C8B-B14F-4D97-AF65-F5344CB8AC3E}">
        <p14:creationId xmlns:p14="http://schemas.microsoft.com/office/powerpoint/2010/main" val="196239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miter lim="800000"/>
            <a:headEnd/>
            <a:tailEnd/>
          </a:ln>
        </p:spPr>
        <p:txBody>
          <a:bodyPr/>
          <a:lstStyle/>
          <a:p>
            <a:fld id="{A67F3FEB-AE06-4501-B54A-E4E1A96DDA88}" type="slidenum">
              <a:rPr lang="en-GB" smtClean="0"/>
              <a:pPr/>
              <a:t>6</a:t>
            </a:fld>
            <a:endParaRPr lang="en-GB" smtClean="0"/>
          </a:p>
        </p:txBody>
      </p:sp>
      <p:sp>
        <p:nvSpPr>
          <p:cNvPr id="41987" name="Rectangle 2"/>
          <p:cNvSpPr>
            <a:spLocks noGrp="1" noRot="1" noChangeAspect="1" noChangeArrowheads="1" noTextEdit="1"/>
          </p:cNvSpPr>
          <p:nvPr>
            <p:ph type="sldImg"/>
          </p:nvPr>
        </p:nvSpPr>
        <p:spPr>
          <a:xfrm>
            <a:off x="1344613" y="585788"/>
            <a:ext cx="3541712" cy="2657475"/>
          </a:xfrm>
          <a:ln/>
        </p:spPr>
      </p:sp>
      <p:sp>
        <p:nvSpPr>
          <p:cNvPr id="41988" name="Rectangle 3"/>
          <p:cNvSpPr>
            <a:spLocks noGrp="1" noChangeArrowheads="1"/>
          </p:cNvSpPr>
          <p:nvPr>
            <p:ph type="body" idx="1"/>
          </p:nvPr>
        </p:nvSpPr>
        <p:spPr>
          <a:xfrm>
            <a:off x="257280" y="3557020"/>
            <a:ext cx="6139104" cy="5625200"/>
          </a:xfrm>
          <a:noFill/>
        </p:spPr>
        <p:txBody>
          <a:bodyPr/>
          <a:lstStyle/>
          <a:p>
            <a:pPr eaLnBrk="1" hangingPunct="1"/>
            <a:r>
              <a:rPr lang="en-GB" smtClean="0"/>
              <a:t>Correct terminology should be introduced from YR onwards. </a:t>
            </a:r>
          </a:p>
          <a:p>
            <a:pPr eaLnBrk="1" hangingPunct="1"/>
            <a:endParaRPr lang="en-GB" smtClean="0"/>
          </a:p>
          <a:p>
            <a:pPr eaLnBrk="1" hangingPunct="1"/>
            <a:r>
              <a:rPr lang="en-GB" smtClean="0"/>
              <a:t>Children do not have a problem using phonic terminology (in fact they are often very proud of their ability to do so).  </a:t>
            </a:r>
          </a:p>
          <a:p>
            <a:pPr eaLnBrk="1" hangingPunct="1"/>
            <a:r>
              <a:rPr lang="en-GB" smtClean="0"/>
              <a:t>However, you are likely to meet resistance from some teachers who consider it ‘over the top’ and unnecessary to teach this vocabulary to children.  It is sometimes worth using a numeracy analogy with these staff:  we wouldn’t dream of teaching 3-D shapes to children and using the word ‘ball’ instead of ‘sphere’ or ‘box’ instead of cube/cuboid. </a:t>
            </a:r>
          </a:p>
          <a:p>
            <a:pPr eaLnBrk="1" hangingPunct="1"/>
            <a:r>
              <a:rPr lang="en-GB" smtClean="0"/>
              <a:t> The principle with phonic vocabulary is exactly the same – it’s just that we haven’t been used to using these words with children until relatively recently. </a:t>
            </a:r>
          </a:p>
          <a:p>
            <a:pPr eaLnBrk="1" hangingPunct="1"/>
            <a:r>
              <a:rPr lang="en-GB" smtClean="0"/>
              <a:t>Using phonic terminology from the outset ensures accuracy and promotes shared understanding between practitioners  and practitioners and children.</a:t>
            </a:r>
          </a:p>
          <a:p>
            <a:pPr eaLnBrk="1" hangingPunct="1"/>
            <a:endParaRPr lang="en-GB" smtClean="0"/>
          </a:p>
          <a:p>
            <a:pPr eaLnBrk="1" hangingPunct="1"/>
            <a:endParaRPr lang="en-US" smtClean="0"/>
          </a:p>
        </p:txBody>
      </p:sp>
    </p:spTree>
    <p:extLst>
      <p:ext uri="{BB962C8B-B14F-4D97-AF65-F5344CB8AC3E}">
        <p14:creationId xmlns:p14="http://schemas.microsoft.com/office/powerpoint/2010/main" val="4090839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miter lim="800000"/>
            <a:headEnd/>
            <a:tailEnd/>
          </a:ln>
        </p:spPr>
        <p:txBody>
          <a:bodyPr/>
          <a:lstStyle/>
          <a:p>
            <a:fld id="{A67F3FEB-AE06-4501-B54A-E4E1A96DDA88}" type="slidenum">
              <a:rPr lang="en-GB" smtClean="0"/>
              <a:pPr/>
              <a:t>7</a:t>
            </a:fld>
            <a:endParaRPr lang="en-GB" smtClean="0"/>
          </a:p>
        </p:txBody>
      </p:sp>
      <p:sp>
        <p:nvSpPr>
          <p:cNvPr id="41987" name="Rectangle 2"/>
          <p:cNvSpPr>
            <a:spLocks noGrp="1" noRot="1" noChangeAspect="1" noChangeArrowheads="1" noTextEdit="1"/>
          </p:cNvSpPr>
          <p:nvPr>
            <p:ph type="sldImg"/>
          </p:nvPr>
        </p:nvSpPr>
        <p:spPr>
          <a:xfrm>
            <a:off x="1344613" y="585788"/>
            <a:ext cx="3541712" cy="2657475"/>
          </a:xfrm>
          <a:ln/>
        </p:spPr>
      </p:sp>
      <p:sp>
        <p:nvSpPr>
          <p:cNvPr id="41988" name="Rectangle 3"/>
          <p:cNvSpPr>
            <a:spLocks noGrp="1" noChangeArrowheads="1"/>
          </p:cNvSpPr>
          <p:nvPr>
            <p:ph type="body" idx="1"/>
          </p:nvPr>
        </p:nvSpPr>
        <p:spPr>
          <a:xfrm>
            <a:off x="257280" y="3557020"/>
            <a:ext cx="6139104" cy="5625200"/>
          </a:xfrm>
          <a:noFill/>
        </p:spPr>
        <p:txBody>
          <a:bodyPr/>
          <a:lstStyle/>
          <a:p>
            <a:pPr eaLnBrk="1" hangingPunct="1"/>
            <a:r>
              <a:rPr lang="en-GB" smtClean="0"/>
              <a:t>Correct terminology should be introduced from YR onwards. </a:t>
            </a:r>
          </a:p>
          <a:p>
            <a:pPr eaLnBrk="1" hangingPunct="1"/>
            <a:endParaRPr lang="en-GB" smtClean="0"/>
          </a:p>
          <a:p>
            <a:pPr eaLnBrk="1" hangingPunct="1"/>
            <a:r>
              <a:rPr lang="en-GB" smtClean="0"/>
              <a:t>Children do not have a problem using phonic terminology (in fact they are often very proud of their ability to do so).  </a:t>
            </a:r>
          </a:p>
          <a:p>
            <a:pPr eaLnBrk="1" hangingPunct="1"/>
            <a:r>
              <a:rPr lang="en-GB" smtClean="0"/>
              <a:t>However, you are likely to meet resistance from some teachers who consider it ‘over the top’ and unnecessary to teach this vocabulary to children.  It is sometimes worth using a numeracy analogy with these staff:  we wouldn’t dream of teaching 3-D shapes to children and using the word ‘ball’ instead of ‘sphere’ or ‘box’ instead of cube/cuboid. </a:t>
            </a:r>
          </a:p>
          <a:p>
            <a:pPr eaLnBrk="1" hangingPunct="1"/>
            <a:r>
              <a:rPr lang="en-GB" smtClean="0"/>
              <a:t> The principle with phonic vocabulary is exactly the same – it’s just that we haven’t been used to using these words with children until relatively recently. </a:t>
            </a:r>
          </a:p>
          <a:p>
            <a:pPr eaLnBrk="1" hangingPunct="1"/>
            <a:r>
              <a:rPr lang="en-GB" smtClean="0"/>
              <a:t>Using phonic terminology from the outset ensures accuracy and promotes shared understanding between practitioners  and practitioners and children.</a:t>
            </a:r>
          </a:p>
          <a:p>
            <a:pPr eaLnBrk="1" hangingPunct="1"/>
            <a:endParaRPr lang="en-GB" smtClean="0"/>
          </a:p>
          <a:p>
            <a:pPr eaLnBrk="1" hangingPunct="1"/>
            <a:endParaRPr lang="en-US" smtClean="0"/>
          </a:p>
        </p:txBody>
      </p:sp>
    </p:spTree>
    <p:extLst>
      <p:ext uri="{BB962C8B-B14F-4D97-AF65-F5344CB8AC3E}">
        <p14:creationId xmlns:p14="http://schemas.microsoft.com/office/powerpoint/2010/main" val="3798973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miter lim="800000"/>
            <a:headEnd/>
            <a:tailEnd/>
          </a:ln>
        </p:spPr>
        <p:txBody>
          <a:bodyPr/>
          <a:lstStyle/>
          <a:p>
            <a:fld id="{A67F3FEB-AE06-4501-B54A-E4E1A96DDA88}" type="slidenum">
              <a:rPr lang="en-GB" smtClean="0"/>
              <a:pPr/>
              <a:t>8</a:t>
            </a:fld>
            <a:endParaRPr lang="en-GB" smtClean="0"/>
          </a:p>
        </p:txBody>
      </p:sp>
      <p:sp>
        <p:nvSpPr>
          <p:cNvPr id="41987" name="Rectangle 2"/>
          <p:cNvSpPr>
            <a:spLocks noGrp="1" noRot="1" noChangeAspect="1" noChangeArrowheads="1" noTextEdit="1"/>
          </p:cNvSpPr>
          <p:nvPr>
            <p:ph type="sldImg"/>
          </p:nvPr>
        </p:nvSpPr>
        <p:spPr>
          <a:xfrm>
            <a:off x="1344613" y="585788"/>
            <a:ext cx="3541712" cy="2657475"/>
          </a:xfrm>
          <a:ln/>
        </p:spPr>
      </p:sp>
      <p:sp>
        <p:nvSpPr>
          <p:cNvPr id="41988" name="Rectangle 3"/>
          <p:cNvSpPr>
            <a:spLocks noGrp="1" noChangeArrowheads="1"/>
          </p:cNvSpPr>
          <p:nvPr>
            <p:ph type="body" idx="1"/>
          </p:nvPr>
        </p:nvSpPr>
        <p:spPr>
          <a:xfrm>
            <a:off x="257280" y="3557020"/>
            <a:ext cx="6139104" cy="5625200"/>
          </a:xfrm>
          <a:noFill/>
        </p:spPr>
        <p:txBody>
          <a:bodyPr/>
          <a:lstStyle/>
          <a:p>
            <a:pPr eaLnBrk="1" hangingPunct="1"/>
            <a:r>
              <a:rPr lang="en-GB" smtClean="0"/>
              <a:t>Correct terminology should be introduced from YR onwards. </a:t>
            </a:r>
          </a:p>
          <a:p>
            <a:pPr eaLnBrk="1" hangingPunct="1"/>
            <a:endParaRPr lang="en-GB" smtClean="0"/>
          </a:p>
          <a:p>
            <a:pPr eaLnBrk="1" hangingPunct="1"/>
            <a:r>
              <a:rPr lang="en-GB" smtClean="0"/>
              <a:t>Children do not have a problem using phonic terminology (in fact they are often very proud of their ability to do so).  </a:t>
            </a:r>
          </a:p>
          <a:p>
            <a:pPr eaLnBrk="1" hangingPunct="1"/>
            <a:r>
              <a:rPr lang="en-GB" smtClean="0"/>
              <a:t>However, you are likely to meet resistance from some teachers who consider it ‘over the top’ and unnecessary to teach this vocabulary to children.  It is sometimes worth using a numeracy analogy with these staff:  we wouldn’t dream of teaching 3-D shapes to children and using the word ‘ball’ instead of ‘sphere’ or ‘box’ instead of cube/cuboid. </a:t>
            </a:r>
          </a:p>
          <a:p>
            <a:pPr eaLnBrk="1" hangingPunct="1"/>
            <a:r>
              <a:rPr lang="en-GB" smtClean="0"/>
              <a:t> The principle with phonic vocabulary is exactly the same – it’s just that we haven’t been used to using these words with children until relatively recently. </a:t>
            </a:r>
          </a:p>
          <a:p>
            <a:pPr eaLnBrk="1" hangingPunct="1"/>
            <a:r>
              <a:rPr lang="en-GB" smtClean="0"/>
              <a:t>Using phonic terminology from the outset ensures accuracy and promotes shared understanding between practitioners  and practitioners and children.</a:t>
            </a:r>
          </a:p>
          <a:p>
            <a:pPr eaLnBrk="1" hangingPunct="1"/>
            <a:endParaRPr lang="en-GB" smtClean="0"/>
          </a:p>
          <a:p>
            <a:pPr eaLnBrk="1" hangingPunct="1"/>
            <a:endParaRPr lang="en-US" smtClean="0"/>
          </a:p>
        </p:txBody>
      </p:sp>
    </p:spTree>
    <p:extLst>
      <p:ext uri="{BB962C8B-B14F-4D97-AF65-F5344CB8AC3E}">
        <p14:creationId xmlns:p14="http://schemas.microsoft.com/office/powerpoint/2010/main" val="1414965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miter lim="800000"/>
            <a:headEnd/>
            <a:tailEnd/>
          </a:ln>
        </p:spPr>
        <p:txBody>
          <a:bodyPr/>
          <a:lstStyle/>
          <a:p>
            <a:fld id="{A67F3FEB-AE06-4501-B54A-E4E1A96DDA88}" type="slidenum">
              <a:rPr lang="en-GB" smtClean="0"/>
              <a:pPr/>
              <a:t>9</a:t>
            </a:fld>
            <a:endParaRPr lang="en-GB" smtClean="0"/>
          </a:p>
        </p:txBody>
      </p:sp>
      <p:sp>
        <p:nvSpPr>
          <p:cNvPr id="41987" name="Rectangle 2"/>
          <p:cNvSpPr>
            <a:spLocks noGrp="1" noRot="1" noChangeAspect="1" noChangeArrowheads="1" noTextEdit="1"/>
          </p:cNvSpPr>
          <p:nvPr>
            <p:ph type="sldImg"/>
          </p:nvPr>
        </p:nvSpPr>
        <p:spPr>
          <a:xfrm>
            <a:off x="1344613" y="585788"/>
            <a:ext cx="3541712" cy="2657475"/>
          </a:xfrm>
          <a:ln/>
        </p:spPr>
      </p:sp>
      <p:sp>
        <p:nvSpPr>
          <p:cNvPr id="41988" name="Rectangle 3"/>
          <p:cNvSpPr>
            <a:spLocks noGrp="1" noChangeArrowheads="1"/>
          </p:cNvSpPr>
          <p:nvPr>
            <p:ph type="body" idx="1"/>
          </p:nvPr>
        </p:nvSpPr>
        <p:spPr>
          <a:xfrm>
            <a:off x="257280" y="3557020"/>
            <a:ext cx="6139104" cy="5625200"/>
          </a:xfrm>
          <a:noFill/>
        </p:spPr>
        <p:txBody>
          <a:bodyPr/>
          <a:lstStyle/>
          <a:p>
            <a:pPr eaLnBrk="1" hangingPunct="1"/>
            <a:r>
              <a:rPr lang="en-GB" smtClean="0"/>
              <a:t>Correct terminology should be introduced from YR onwards. </a:t>
            </a:r>
          </a:p>
          <a:p>
            <a:pPr eaLnBrk="1" hangingPunct="1"/>
            <a:endParaRPr lang="en-GB" smtClean="0"/>
          </a:p>
          <a:p>
            <a:pPr eaLnBrk="1" hangingPunct="1"/>
            <a:r>
              <a:rPr lang="en-GB" smtClean="0"/>
              <a:t>Children do not have a problem using phonic terminology (in fact they are often very proud of their ability to do so).  </a:t>
            </a:r>
          </a:p>
          <a:p>
            <a:pPr eaLnBrk="1" hangingPunct="1"/>
            <a:r>
              <a:rPr lang="en-GB" smtClean="0"/>
              <a:t>However, you are likely to meet resistance from some teachers who consider it ‘over the top’ and unnecessary to teach this vocabulary to children.  It is sometimes worth using a numeracy analogy with these staff:  we wouldn’t dream of teaching 3-D shapes to children and using the word ‘ball’ instead of ‘sphere’ or ‘box’ instead of cube/cuboid. </a:t>
            </a:r>
          </a:p>
          <a:p>
            <a:pPr eaLnBrk="1" hangingPunct="1"/>
            <a:r>
              <a:rPr lang="en-GB" smtClean="0"/>
              <a:t> The principle with phonic vocabulary is exactly the same – it’s just that we haven’t been used to using these words with children until relatively recently. </a:t>
            </a:r>
          </a:p>
          <a:p>
            <a:pPr eaLnBrk="1" hangingPunct="1"/>
            <a:r>
              <a:rPr lang="en-GB" smtClean="0"/>
              <a:t>Using phonic terminology from the outset ensures accuracy and promotes shared understanding between practitioners  and practitioners and children.</a:t>
            </a:r>
          </a:p>
          <a:p>
            <a:pPr eaLnBrk="1" hangingPunct="1"/>
            <a:endParaRPr lang="en-GB" smtClean="0"/>
          </a:p>
          <a:p>
            <a:pPr eaLnBrk="1" hangingPunct="1"/>
            <a:endParaRPr lang="en-US" smtClean="0"/>
          </a:p>
        </p:txBody>
      </p:sp>
    </p:spTree>
    <p:extLst>
      <p:ext uri="{BB962C8B-B14F-4D97-AF65-F5344CB8AC3E}">
        <p14:creationId xmlns:p14="http://schemas.microsoft.com/office/powerpoint/2010/main" val="1962708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miter lim="800000"/>
            <a:headEnd/>
            <a:tailEnd/>
          </a:ln>
        </p:spPr>
        <p:txBody>
          <a:bodyPr/>
          <a:lstStyle/>
          <a:p>
            <a:fld id="{A67F3FEB-AE06-4501-B54A-E4E1A96DDA88}" type="slidenum">
              <a:rPr lang="en-GB" smtClean="0"/>
              <a:pPr/>
              <a:t>10</a:t>
            </a:fld>
            <a:endParaRPr lang="en-GB" smtClean="0"/>
          </a:p>
        </p:txBody>
      </p:sp>
      <p:sp>
        <p:nvSpPr>
          <p:cNvPr id="41987" name="Rectangle 2"/>
          <p:cNvSpPr>
            <a:spLocks noGrp="1" noRot="1" noChangeAspect="1" noChangeArrowheads="1" noTextEdit="1"/>
          </p:cNvSpPr>
          <p:nvPr>
            <p:ph type="sldImg"/>
          </p:nvPr>
        </p:nvSpPr>
        <p:spPr>
          <a:xfrm>
            <a:off x="1344613" y="585788"/>
            <a:ext cx="3541712" cy="2657475"/>
          </a:xfrm>
          <a:ln/>
        </p:spPr>
      </p:sp>
      <p:sp>
        <p:nvSpPr>
          <p:cNvPr id="41988" name="Rectangle 3"/>
          <p:cNvSpPr>
            <a:spLocks noGrp="1" noChangeArrowheads="1"/>
          </p:cNvSpPr>
          <p:nvPr>
            <p:ph type="body" idx="1"/>
          </p:nvPr>
        </p:nvSpPr>
        <p:spPr>
          <a:xfrm>
            <a:off x="257280" y="3557020"/>
            <a:ext cx="6139104" cy="5625200"/>
          </a:xfrm>
          <a:noFill/>
        </p:spPr>
        <p:txBody>
          <a:bodyPr/>
          <a:lstStyle/>
          <a:p>
            <a:pPr eaLnBrk="1" hangingPunct="1"/>
            <a:r>
              <a:rPr lang="en-GB" smtClean="0"/>
              <a:t>Correct terminology should be introduced from YR onwards. </a:t>
            </a:r>
          </a:p>
          <a:p>
            <a:pPr eaLnBrk="1" hangingPunct="1"/>
            <a:endParaRPr lang="en-GB" smtClean="0"/>
          </a:p>
          <a:p>
            <a:pPr eaLnBrk="1" hangingPunct="1"/>
            <a:r>
              <a:rPr lang="en-GB" smtClean="0"/>
              <a:t>Children do not have a problem using phonic terminology (in fact they are often very proud of their ability to do so).  </a:t>
            </a:r>
          </a:p>
          <a:p>
            <a:pPr eaLnBrk="1" hangingPunct="1"/>
            <a:r>
              <a:rPr lang="en-GB" smtClean="0"/>
              <a:t>However, you are likely to meet resistance from some teachers who consider it ‘over the top’ and unnecessary to teach this vocabulary to children.  It is sometimes worth using a numeracy analogy with these staff:  we wouldn’t dream of teaching 3-D shapes to children and using the word ‘ball’ instead of ‘sphere’ or ‘box’ instead of cube/cuboid. </a:t>
            </a:r>
          </a:p>
          <a:p>
            <a:pPr eaLnBrk="1" hangingPunct="1"/>
            <a:r>
              <a:rPr lang="en-GB" smtClean="0"/>
              <a:t> The principle with phonic vocabulary is exactly the same – it’s just that we haven’t been used to using these words with children until relatively recently. </a:t>
            </a:r>
          </a:p>
          <a:p>
            <a:pPr eaLnBrk="1" hangingPunct="1"/>
            <a:r>
              <a:rPr lang="en-GB" smtClean="0"/>
              <a:t>Using phonic terminology from the outset ensures accuracy and promotes shared understanding between practitioners  and practitioners and children.</a:t>
            </a:r>
          </a:p>
          <a:p>
            <a:pPr eaLnBrk="1" hangingPunct="1"/>
            <a:endParaRPr lang="en-GB" smtClean="0"/>
          </a:p>
          <a:p>
            <a:pPr eaLnBrk="1" hangingPunct="1"/>
            <a:endParaRPr lang="en-US" smtClean="0"/>
          </a:p>
        </p:txBody>
      </p:sp>
    </p:spTree>
    <p:extLst>
      <p:ext uri="{BB962C8B-B14F-4D97-AF65-F5344CB8AC3E}">
        <p14:creationId xmlns:p14="http://schemas.microsoft.com/office/powerpoint/2010/main" val="1208906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9ECB13F-901F-4453-AE57-6F701BD48FC4}" type="datetimeFigureOut">
              <a:rPr lang="en-GB" smtClean="0"/>
              <a:pPr/>
              <a:t>17/05/2018</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395F11B6-1FC5-4985-82AE-0F49CFDF3707}"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ECB13F-901F-4453-AE57-6F701BD48FC4}" type="datetimeFigureOut">
              <a:rPr lang="en-GB" smtClean="0"/>
              <a:pPr/>
              <a:t>17/05/2018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5F11B6-1FC5-4985-82AE-0F49CFDF370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ECB13F-901F-4453-AE57-6F701BD48FC4}" type="datetimeFigureOut">
              <a:rPr lang="en-GB" smtClean="0"/>
              <a:pPr/>
              <a:t>17/05/2018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5F11B6-1FC5-4985-82AE-0F49CFDF370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ECB13F-901F-4453-AE57-6F701BD48FC4}" type="datetimeFigureOut">
              <a:rPr lang="en-GB" smtClean="0"/>
              <a:pPr/>
              <a:t>17/05/2018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5F11B6-1FC5-4985-82AE-0F49CFDF370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9ECB13F-901F-4453-AE57-6F701BD48FC4}" type="datetimeFigureOut">
              <a:rPr lang="en-GB" smtClean="0"/>
              <a:pPr/>
              <a:t>17/05/2018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5F11B6-1FC5-4985-82AE-0F49CFDF3707}"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9ECB13F-901F-4453-AE57-6F701BD48FC4}" type="datetimeFigureOut">
              <a:rPr lang="en-GB" smtClean="0"/>
              <a:pPr/>
              <a:t>17/05/2018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5F11B6-1FC5-4985-82AE-0F49CFDF370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9ECB13F-901F-4453-AE57-6F701BD48FC4}" type="datetimeFigureOut">
              <a:rPr lang="en-GB" smtClean="0"/>
              <a:pPr/>
              <a:t>17/05/2018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5F11B6-1FC5-4985-82AE-0F49CFDF370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9ECB13F-901F-4453-AE57-6F701BD48FC4}" type="datetimeFigureOut">
              <a:rPr lang="en-GB" smtClean="0"/>
              <a:pPr/>
              <a:t>17/05/2018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5F11B6-1FC5-4985-82AE-0F49CFDF370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CB13F-901F-4453-AE57-6F701BD48FC4}" type="datetimeFigureOut">
              <a:rPr lang="en-GB" smtClean="0"/>
              <a:pPr/>
              <a:t>17/05/2018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5F11B6-1FC5-4985-82AE-0F49CFDF370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9ECB13F-901F-4453-AE57-6F701BD48FC4}" type="datetimeFigureOut">
              <a:rPr lang="en-GB" smtClean="0"/>
              <a:pPr/>
              <a:t>17/05/2018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5F11B6-1FC5-4985-82AE-0F49CFDF370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9ECB13F-901F-4453-AE57-6F701BD48FC4}" type="datetimeFigureOut">
              <a:rPr lang="en-GB" smtClean="0"/>
              <a:pPr/>
              <a:t>17/05/2018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395F11B6-1FC5-4985-82AE-0F49CFDF3707}"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9ECB13F-901F-4453-AE57-6F701BD48FC4}" type="datetimeFigureOut">
              <a:rPr lang="en-GB" smtClean="0"/>
              <a:pPr/>
              <a:t>17/05/2018</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95F11B6-1FC5-4985-82AE-0F49CFDF3707}"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980728"/>
            <a:ext cx="8928992" cy="3456384"/>
          </a:xfrm>
        </p:spPr>
        <p:txBody>
          <a:bodyPr>
            <a:normAutofit fontScale="90000"/>
          </a:bodyPr>
          <a:lstStyle/>
          <a:p>
            <a:pPr algn="l"/>
            <a:r>
              <a:rPr lang="en-GB" b="1" dirty="0" smtClean="0"/>
              <a:t/>
            </a:r>
            <a:br>
              <a:rPr lang="en-GB" b="1" dirty="0" smtClean="0"/>
            </a:br>
            <a:r>
              <a:rPr lang="en-GB" dirty="0" smtClean="0"/>
              <a:t>Year 1</a:t>
            </a:r>
            <a:r>
              <a:rPr lang="en-GB" b="1" dirty="0" smtClean="0"/>
              <a:t> Phonic knowledge and the </a:t>
            </a:r>
            <a:br>
              <a:rPr lang="en-GB" b="1" dirty="0" smtClean="0"/>
            </a:br>
            <a:r>
              <a:rPr lang="en-GB" b="1" dirty="0" smtClean="0"/>
              <a:t> Phonics Screening Check</a:t>
            </a:r>
            <a:br>
              <a:rPr lang="en-GB" b="1" dirty="0" smtClean="0"/>
            </a:br>
            <a:r>
              <a:rPr lang="en-GB" dirty="0" smtClean="0"/>
              <a:t>Information session for parents</a:t>
            </a:r>
            <a:br>
              <a:rPr lang="en-GB" dirty="0" smtClean="0"/>
            </a:br>
            <a:r>
              <a:rPr lang="en-GB" dirty="0" smtClean="0"/>
              <a:t>17th May 2018</a:t>
            </a:r>
            <a:endParaRPr lang="en-GB" b="1" dirty="0"/>
          </a:p>
        </p:txBody>
      </p:sp>
      <p:sp>
        <p:nvSpPr>
          <p:cNvPr id="3" name="Subtitle 2"/>
          <p:cNvSpPr>
            <a:spLocks noGrp="1"/>
          </p:cNvSpPr>
          <p:nvPr>
            <p:ph type="subTitle" idx="1"/>
          </p:nvPr>
        </p:nvSpPr>
        <p:spPr>
          <a:xfrm>
            <a:off x="539552" y="4509120"/>
            <a:ext cx="8359080" cy="760048"/>
          </a:xfrm>
        </p:spPr>
        <p:txBody>
          <a:bodyPr/>
          <a:lstStyle/>
          <a:p>
            <a:r>
              <a:rPr lang="en-GB" dirty="0" smtClean="0"/>
              <a:t>Morley Memorial Primary School </a:t>
            </a:r>
            <a:endParaRPr lang="en-GB" dirty="0"/>
          </a:p>
        </p:txBody>
      </p:sp>
    </p:spTree>
    <p:extLst>
      <p:ext uri="{BB962C8B-B14F-4D97-AF65-F5344CB8AC3E}">
        <p14:creationId xmlns:p14="http://schemas.microsoft.com/office/powerpoint/2010/main" val="3835876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E71D4C80-4754-4AB6-8A94-F74AE9605CBB}" type="slidenum">
              <a:rPr lang="en-GB"/>
              <a:pPr>
                <a:defRPr/>
              </a:pPr>
              <a:t>10</a:t>
            </a:fld>
            <a:endParaRPr lang="en-GB"/>
          </a:p>
        </p:txBody>
      </p:sp>
      <p:sp>
        <p:nvSpPr>
          <p:cNvPr id="6147" name="Rectangle 2"/>
          <p:cNvSpPr>
            <a:spLocks noGrp="1" noChangeArrowheads="1"/>
          </p:cNvSpPr>
          <p:nvPr>
            <p:ph type="title"/>
          </p:nvPr>
        </p:nvSpPr>
        <p:spPr>
          <a:xfrm>
            <a:off x="250824" y="476672"/>
            <a:ext cx="8425631" cy="1080120"/>
          </a:xfrm>
        </p:spPr>
        <p:txBody>
          <a:bodyPr>
            <a:normAutofit fontScale="90000"/>
          </a:bodyPr>
          <a:lstStyle/>
          <a:p>
            <a:r>
              <a:rPr lang="en-GB" dirty="0" smtClean="0"/>
              <a:t/>
            </a:r>
            <a:br>
              <a:rPr lang="en-GB" dirty="0" smtClean="0"/>
            </a:br>
            <a:r>
              <a:rPr lang="en-GB" dirty="0" smtClean="0"/>
              <a:t/>
            </a:r>
            <a:br>
              <a:rPr lang="en-GB" dirty="0" smtClean="0"/>
            </a:br>
            <a:r>
              <a:rPr lang="en-GB" dirty="0"/>
              <a:t/>
            </a:r>
            <a:br>
              <a:rPr lang="en-GB" dirty="0"/>
            </a:br>
            <a:r>
              <a:rPr lang="en-GB" dirty="0" smtClean="0"/>
              <a:t/>
            </a:r>
            <a:br>
              <a:rPr lang="en-GB" dirty="0" smtClean="0"/>
            </a:br>
            <a:r>
              <a:rPr lang="en-GB" dirty="0" smtClean="0"/>
              <a:t/>
            </a:r>
            <a:br>
              <a:rPr lang="en-GB" dirty="0" smtClean="0"/>
            </a:br>
            <a:r>
              <a:rPr lang="en-GB" dirty="0"/>
              <a:t/>
            </a:r>
            <a:br>
              <a:rPr lang="en-GB" dirty="0"/>
            </a:br>
            <a:r>
              <a:rPr lang="en-GB" sz="3600" dirty="0" smtClean="0"/>
              <a:t>Which </a:t>
            </a:r>
            <a:r>
              <a:rPr lang="en-GB" sz="3600" dirty="0"/>
              <a:t>phonemes / graphemes have been taught by the end of Year </a:t>
            </a:r>
            <a:r>
              <a:rPr lang="en-GB" sz="3600" dirty="0" smtClean="0"/>
              <a:t>1:</a:t>
            </a:r>
            <a:endParaRPr lang="en-US" sz="2400" dirty="0" smtClean="0"/>
          </a:p>
        </p:txBody>
      </p:sp>
      <p:sp>
        <p:nvSpPr>
          <p:cNvPr id="6148" name="Text Box 3"/>
          <p:cNvSpPr txBox="1">
            <a:spLocks noChangeArrowheads="1"/>
          </p:cNvSpPr>
          <p:nvPr/>
        </p:nvSpPr>
        <p:spPr bwMode="auto">
          <a:xfrm>
            <a:off x="250824" y="1556792"/>
            <a:ext cx="8066088" cy="1200329"/>
          </a:xfrm>
          <a:prstGeom prst="rect">
            <a:avLst/>
          </a:prstGeom>
          <a:noFill/>
          <a:ln w="9525">
            <a:noFill/>
            <a:miter lim="800000"/>
            <a:headEnd/>
            <a:tailEnd/>
          </a:ln>
          <a:effectLst/>
        </p:spPr>
        <p:txBody>
          <a:bodyPr>
            <a:spAutoFit/>
          </a:bodyPr>
          <a:lstStyle/>
          <a:p>
            <a:pPr lvl="0">
              <a:spcBef>
                <a:spcPct val="50000"/>
              </a:spcBef>
            </a:pPr>
            <a:r>
              <a:rPr lang="en-GB" sz="2400" dirty="0" smtClean="0">
                <a:solidFill>
                  <a:prstClr val="black"/>
                </a:solidFill>
                <a:latin typeface="Calibri"/>
              </a:rPr>
              <a:t>Next in Year 1 children progress to discover that </a:t>
            </a:r>
            <a:r>
              <a:rPr lang="en-GB" sz="2400" dirty="0">
                <a:solidFill>
                  <a:prstClr val="black"/>
                </a:solidFill>
                <a:latin typeface="Calibri"/>
              </a:rPr>
              <a:t>some </a:t>
            </a:r>
            <a:r>
              <a:rPr lang="en-GB" sz="2400" dirty="0" smtClean="0">
                <a:solidFill>
                  <a:prstClr val="black"/>
                </a:solidFill>
                <a:latin typeface="Calibri"/>
              </a:rPr>
              <a:t>of the graphemes that they have learnt have </a:t>
            </a:r>
            <a:r>
              <a:rPr lang="en-GB" sz="2400" dirty="0">
                <a:solidFill>
                  <a:prstClr val="black"/>
                </a:solidFill>
                <a:latin typeface="Calibri"/>
              </a:rPr>
              <a:t>more than one </a:t>
            </a:r>
            <a:r>
              <a:rPr lang="en-GB" sz="2400" dirty="0" smtClean="0">
                <a:solidFill>
                  <a:prstClr val="black"/>
                </a:solidFill>
                <a:latin typeface="Calibri"/>
              </a:rPr>
              <a:t>phoneme. E.g. </a:t>
            </a:r>
            <a:r>
              <a:rPr lang="en-GB" sz="2400" dirty="0" err="1" smtClean="0">
                <a:solidFill>
                  <a:srgbClr val="FF0000"/>
                </a:solidFill>
                <a:latin typeface="Calibri"/>
              </a:rPr>
              <a:t>ea</a:t>
            </a:r>
            <a:r>
              <a:rPr lang="en-GB" sz="2400" dirty="0" smtClean="0">
                <a:solidFill>
                  <a:prstClr val="black"/>
                </a:solidFill>
                <a:latin typeface="Calibri"/>
              </a:rPr>
              <a:t>   b</a:t>
            </a:r>
            <a:r>
              <a:rPr lang="en-GB" sz="2400" dirty="0" smtClean="0">
                <a:solidFill>
                  <a:srgbClr val="FF0000"/>
                </a:solidFill>
                <a:latin typeface="Calibri"/>
              </a:rPr>
              <a:t>ea</a:t>
            </a:r>
            <a:r>
              <a:rPr lang="en-GB" sz="2400" dirty="0" smtClean="0">
                <a:solidFill>
                  <a:prstClr val="black"/>
                </a:solidFill>
                <a:latin typeface="Calibri"/>
              </a:rPr>
              <a:t>d / h</a:t>
            </a:r>
            <a:r>
              <a:rPr lang="en-GB" sz="2400" dirty="0" smtClean="0">
                <a:solidFill>
                  <a:srgbClr val="FF0000"/>
                </a:solidFill>
                <a:latin typeface="Calibri"/>
              </a:rPr>
              <a:t>ea</a:t>
            </a:r>
            <a:r>
              <a:rPr lang="en-GB" sz="2400" dirty="0" smtClean="0">
                <a:solidFill>
                  <a:prstClr val="black"/>
                </a:solidFill>
                <a:latin typeface="Calibri"/>
              </a:rPr>
              <a:t>d</a:t>
            </a:r>
            <a:endParaRPr lang="en-GB" sz="2400" dirty="0">
              <a:latin typeface="Calibri"/>
            </a:endParaRPr>
          </a:p>
        </p:txBody>
      </p:sp>
      <p:pic>
        <p:nvPicPr>
          <p:cNvPr id="3" name="Picture 2"/>
          <p:cNvPicPr>
            <a:picLocks noChangeAspect="1"/>
          </p:cNvPicPr>
          <p:nvPr/>
        </p:nvPicPr>
        <p:blipFill>
          <a:blip r:embed="rId3"/>
          <a:stretch>
            <a:fillRect/>
          </a:stretch>
        </p:blipFill>
        <p:spPr>
          <a:xfrm>
            <a:off x="899592" y="2757121"/>
            <a:ext cx="7272808" cy="3883152"/>
          </a:xfrm>
          <a:prstGeom prst="rect">
            <a:avLst/>
          </a:prstGeom>
        </p:spPr>
      </p:pic>
    </p:spTree>
    <p:extLst>
      <p:ext uri="{BB962C8B-B14F-4D97-AF65-F5344CB8AC3E}">
        <p14:creationId xmlns:p14="http://schemas.microsoft.com/office/powerpoint/2010/main" val="297860969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E71D4C80-4754-4AB6-8A94-F74AE9605CBB}" type="slidenum">
              <a:rPr lang="en-GB"/>
              <a:pPr>
                <a:defRPr/>
              </a:pPr>
              <a:t>11</a:t>
            </a:fld>
            <a:endParaRPr lang="en-GB"/>
          </a:p>
        </p:txBody>
      </p:sp>
      <p:sp>
        <p:nvSpPr>
          <p:cNvPr id="6147" name="Rectangle 2"/>
          <p:cNvSpPr>
            <a:spLocks noGrp="1" noChangeArrowheads="1"/>
          </p:cNvSpPr>
          <p:nvPr>
            <p:ph type="title"/>
          </p:nvPr>
        </p:nvSpPr>
        <p:spPr>
          <a:xfrm>
            <a:off x="250824" y="476672"/>
            <a:ext cx="8425631" cy="943595"/>
          </a:xfrm>
        </p:spPr>
        <p:txBody>
          <a:bodyPr>
            <a:normAutofit fontScale="90000"/>
          </a:bodyPr>
          <a:lstStyle/>
          <a:p>
            <a:r>
              <a:rPr lang="en-GB" dirty="0" smtClean="0"/>
              <a:t/>
            </a:r>
            <a:br>
              <a:rPr lang="en-GB" dirty="0" smtClean="0"/>
            </a:br>
            <a:r>
              <a:rPr lang="en-GB" dirty="0" smtClean="0"/>
              <a:t/>
            </a:r>
            <a:br>
              <a:rPr lang="en-GB" dirty="0" smtClean="0"/>
            </a:br>
            <a:r>
              <a:rPr lang="en-GB" dirty="0"/>
              <a:t/>
            </a:r>
            <a:br>
              <a:rPr lang="en-GB" dirty="0"/>
            </a:br>
            <a:r>
              <a:rPr lang="en-GB" dirty="0" smtClean="0"/>
              <a:t/>
            </a:r>
            <a:br>
              <a:rPr lang="en-GB" dirty="0" smtClean="0"/>
            </a:br>
            <a:r>
              <a:rPr lang="en-GB" dirty="0" smtClean="0"/>
              <a:t/>
            </a:r>
            <a:br>
              <a:rPr lang="en-GB" dirty="0" smtClean="0"/>
            </a:br>
            <a:r>
              <a:rPr lang="en-GB" dirty="0"/>
              <a:t/>
            </a:r>
            <a:br>
              <a:rPr lang="en-GB" dirty="0"/>
            </a:br>
            <a:r>
              <a:rPr lang="en-GB" sz="3600" dirty="0" smtClean="0"/>
              <a:t>Which </a:t>
            </a:r>
            <a:r>
              <a:rPr lang="en-GB" sz="3600" dirty="0"/>
              <a:t>phonemes / graphemes have been taught by the end of Year </a:t>
            </a:r>
            <a:r>
              <a:rPr lang="en-GB" sz="3600" dirty="0" smtClean="0"/>
              <a:t>1:</a:t>
            </a:r>
            <a:endParaRPr lang="en-US" sz="2400" dirty="0" smtClean="0"/>
          </a:p>
        </p:txBody>
      </p:sp>
      <p:sp>
        <p:nvSpPr>
          <p:cNvPr id="6148" name="Text Box 3"/>
          <p:cNvSpPr txBox="1">
            <a:spLocks noChangeArrowheads="1"/>
          </p:cNvSpPr>
          <p:nvPr/>
        </p:nvSpPr>
        <p:spPr bwMode="auto">
          <a:xfrm>
            <a:off x="250824" y="1420267"/>
            <a:ext cx="8425631" cy="400110"/>
          </a:xfrm>
          <a:prstGeom prst="rect">
            <a:avLst/>
          </a:prstGeom>
          <a:noFill/>
          <a:ln w="9525">
            <a:noFill/>
            <a:miter lim="800000"/>
            <a:headEnd/>
            <a:tailEnd/>
          </a:ln>
          <a:effectLst/>
        </p:spPr>
        <p:txBody>
          <a:bodyPr wrap="square">
            <a:spAutoFit/>
          </a:bodyPr>
          <a:lstStyle/>
          <a:p>
            <a:pPr lvl="0">
              <a:spcBef>
                <a:spcPct val="50000"/>
              </a:spcBef>
            </a:pPr>
            <a:r>
              <a:rPr lang="en-GB" sz="2000" dirty="0">
                <a:solidFill>
                  <a:prstClr val="black"/>
                </a:solidFill>
                <a:latin typeface="Calibri"/>
              </a:rPr>
              <a:t>By the </a:t>
            </a:r>
            <a:r>
              <a:rPr lang="en-GB" sz="2000" dirty="0" smtClean="0">
                <a:solidFill>
                  <a:prstClr val="black"/>
                </a:solidFill>
                <a:latin typeface="Calibri"/>
              </a:rPr>
              <a:t>end of Year 1 </a:t>
            </a:r>
            <a:r>
              <a:rPr lang="en-GB" sz="2000" dirty="0">
                <a:solidFill>
                  <a:prstClr val="black"/>
                </a:solidFill>
                <a:latin typeface="Calibri"/>
              </a:rPr>
              <a:t>all the alternative graphemes for all phonemes are taught.</a:t>
            </a:r>
            <a:endParaRPr lang="en-GB" sz="2400" dirty="0">
              <a:latin typeface="Calibri"/>
            </a:endParaRPr>
          </a:p>
        </p:txBody>
      </p:sp>
      <p:pic>
        <p:nvPicPr>
          <p:cNvPr id="2" name="Picture 1"/>
          <p:cNvPicPr>
            <a:picLocks noChangeAspect="1"/>
          </p:cNvPicPr>
          <p:nvPr/>
        </p:nvPicPr>
        <p:blipFill>
          <a:blip r:embed="rId3"/>
          <a:stretch>
            <a:fillRect/>
          </a:stretch>
        </p:blipFill>
        <p:spPr>
          <a:xfrm>
            <a:off x="753900" y="1810074"/>
            <a:ext cx="7419475" cy="5047926"/>
          </a:xfrm>
          <a:prstGeom prst="rect">
            <a:avLst/>
          </a:prstGeom>
        </p:spPr>
      </p:pic>
    </p:spTree>
    <p:extLst>
      <p:ext uri="{BB962C8B-B14F-4D97-AF65-F5344CB8AC3E}">
        <p14:creationId xmlns:p14="http://schemas.microsoft.com/office/powerpoint/2010/main" val="58349506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E71D4C80-4754-4AB6-8A94-F74AE9605CBB}" type="slidenum">
              <a:rPr lang="en-GB"/>
              <a:pPr>
                <a:defRPr/>
              </a:pPr>
              <a:t>12</a:t>
            </a:fld>
            <a:endParaRPr lang="en-GB"/>
          </a:p>
        </p:txBody>
      </p:sp>
      <p:sp>
        <p:nvSpPr>
          <p:cNvPr id="6147" name="Rectangle 2"/>
          <p:cNvSpPr>
            <a:spLocks noGrp="1" noChangeArrowheads="1"/>
          </p:cNvSpPr>
          <p:nvPr>
            <p:ph type="title"/>
          </p:nvPr>
        </p:nvSpPr>
        <p:spPr>
          <a:xfrm>
            <a:off x="250824" y="476672"/>
            <a:ext cx="8425631" cy="943595"/>
          </a:xfrm>
        </p:spPr>
        <p:txBody>
          <a:bodyPr>
            <a:normAutofit fontScale="90000"/>
          </a:bodyPr>
          <a:lstStyle/>
          <a:p>
            <a:r>
              <a:rPr lang="en-GB" dirty="0" smtClean="0"/>
              <a:t/>
            </a:r>
            <a:br>
              <a:rPr lang="en-GB" dirty="0" smtClean="0"/>
            </a:br>
            <a:r>
              <a:rPr lang="en-GB" dirty="0" smtClean="0"/>
              <a:t/>
            </a:r>
            <a:br>
              <a:rPr lang="en-GB" dirty="0" smtClean="0"/>
            </a:br>
            <a:r>
              <a:rPr lang="en-GB" dirty="0"/>
              <a:t/>
            </a:r>
            <a:br>
              <a:rPr lang="en-GB" dirty="0"/>
            </a:br>
            <a:r>
              <a:rPr lang="en-GB" dirty="0" smtClean="0"/>
              <a:t/>
            </a:r>
            <a:br>
              <a:rPr lang="en-GB" dirty="0" smtClean="0"/>
            </a:br>
            <a:r>
              <a:rPr lang="en-GB" dirty="0" smtClean="0"/>
              <a:t/>
            </a:r>
            <a:br>
              <a:rPr lang="en-GB" dirty="0" smtClean="0"/>
            </a:br>
            <a:r>
              <a:rPr lang="en-GB" dirty="0"/>
              <a:t/>
            </a:r>
            <a:br>
              <a:rPr lang="en-GB" dirty="0"/>
            </a:br>
            <a:r>
              <a:rPr lang="en-GB" sz="3600" dirty="0" smtClean="0"/>
              <a:t>Which </a:t>
            </a:r>
            <a:r>
              <a:rPr lang="en-GB" sz="3600" dirty="0"/>
              <a:t>phonemes / graphemes have been taught by the end of Year </a:t>
            </a:r>
            <a:r>
              <a:rPr lang="en-GB" sz="3600" dirty="0" smtClean="0"/>
              <a:t>1:</a:t>
            </a:r>
            <a:endParaRPr lang="en-US" sz="2400" dirty="0" smtClean="0"/>
          </a:p>
        </p:txBody>
      </p:sp>
      <p:sp>
        <p:nvSpPr>
          <p:cNvPr id="6148" name="Text Box 3"/>
          <p:cNvSpPr txBox="1">
            <a:spLocks noChangeArrowheads="1"/>
          </p:cNvSpPr>
          <p:nvPr/>
        </p:nvSpPr>
        <p:spPr bwMode="auto">
          <a:xfrm>
            <a:off x="250824" y="1420267"/>
            <a:ext cx="8425631" cy="400110"/>
          </a:xfrm>
          <a:prstGeom prst="rect">
            <a:avLst/>
          </a:prstGeom>
          <a:noFill/>
          <a:ln w="9525">
            <a:noFill/>
            <a:miter lim="800000"/>
            <a:headEnd/>
            <a:tailEnd/>
          </a:ln>
          <a:effectLst/>
        </p:spPr>
        <p:txBody>
          <a:bodyPr wrap="square">
            <a:spAutoFit/>
          </a:bodyPr>
          <a:lstStyle/>
          <a:p>
            <a:pPr lvl="0">
              <a:spcBef>
                <a:spcPct val="50000"/>
              </a:spcBef>
            </a:pPr>
            <a:r>
              <a:rPr lang="en-GB" sz="2000" dirty="0">
                <a:solidFill>
                  <a:prstClr val="black"/>
                </a:solidFill>
                <a:latin typeface="Calibri"/>
              </a:rPr>
              <a:t>By the </a:t>
            </a:r>
            <a:r>
              <a:rPr lang="en-GB" sz="2000" dirty="0" smtClean="0">
                <a:solidFill>
                  <a:prstClr val="black"/>
                </a:solidFill>
                <a:latin typeface="Calibri"/>
              </a:rPr>
              <a:t>end of Year 1 </a:t>
            </a:r>
            <a:r>
              <a:rPr lang="en-GB" sz="2000" dirty="0">
                <a:solidFill>
                  <a:prstClr val="black"/>
                </a:solidFill>
                <a:latin typeface="Calibri"/>
              </a:rPr>
              <a:t>all the alternative graphemes for all phonemes are taught.</a:t>
            </a:r>
            <a:endParaRPr lang="en-GB" sz="2400" dirty="0">
              <a:latin typeface="Calibri"/>
            </a:endParaRPr>
          </a:p>
        </p:txBody>
      </p:sp>
      <p:pic>
        <p:nvPicPr>
          <p:cNvPr id="3" name="Picture 2"/>
          <p:cNvPicPr>
            <a:picLocks noChangeAspect="1"/>
          </p:cNvPicPr>
          <p:nvPr/>
        </p:nvPicPr>
        <p:blipFill>
          <a:blip r:embed="rId3"/>
          <a:stretch>
            <a:fillRect/>
          </a:stretch>
        </p:blipFill>
        <p:spPr>
          <a:xfrm>
            <a:off x="933749" y="1777523"/>
            <a:ext cx="7059780" cy="4761389"/>
          </a:xfrm>
          <a:prstGeom prst="rect">
            <a:avLst/>
          </a:prstGeom>
        </p:spPr>
      </p:pic>
    </p:spTree>
    <p:extLst>
      <p:ext uri="{BB962C8B-B14F-4D97-AF65-F5344CB8AC3E}">
        <p14:creationId xmlns:p14="http://schemas.microsoft.com/office/powerpoint/2010/main" val="303778380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8003232" cy="792088"/>
          </a:xfrm>
        </p:spPr>
        <p:txBody>
          <a:bodyPr>
            <a:noAutofit/>
          </a:bodyPr>
          <a:lstStyle/>
          <a:p>
            <a:r>
              <a:rPr lang="en-GB" sz="4000" dirty="0" smtClean="0"/>
              <a:t>What is the phonics screening check?</a:t>
            </a:r>
            <a:endParaRPr lang="en-GB" sz="4000" dirty="0"/>
          </a:p>
        </p:txBody>
      </p:sp>
      <p:sp>
        <p:nvSpPr>
          <p:cNvPr id="3" name="Content Placeholder 2"/>
          <p:cNvSpPr>
            <a:spLocks noGrp="1"/>
          </p:cNvSpPr>
          <p:nvPr>
            <p:ph idx="1"/>
          </p:nvPr>
        </p:nvSpPr>
        <p:spPr>
          <a:xfrm>
            <a:off x="457200" y="1556792"/>
            <a:ext cx="8229600" cy="4767808"/>
          </a:xfrm>
        </p:spPr>
        <p:txBody>
          <a:bodyPr>
            <a:normAutofit fontScale="92500" lnSpcReduction="10000"/>
          </a:bodyPr>
          <a:lstStyle/>
          <a:p>
            <a:r>
              <a:rPr lang="en-GB" dirty="0" smtClean="0">
                <a:latin typeface="+mj-lt"/>
              </a:rPr>
              <a:t>The phonics screening check is a statutory assessment for all children in Year 1.</a:t>
            </a:r>
          </a:p>
          <a:p>
            <a:r>
              <a:rPr lang="en-GB" dirty="0" smtClean="0">
                <a:latin typeface="+mj-lt"/>
              </a:rPr>
              <a:t>The phonics screening check will take place during the week commencing 11 June 2018.</a:t>
            </a:r>
          </a:p>
          <a:p>
            <a:r>
              <a:rPr lang="en-GB" dirty="0">
                <a:latin typeface="+mj-lt"/>
              </a:rPr>
              <a:t>The focus of the Phonics Screening Check is to test children’s understanding of grapheme-phoneme correspondence and their ability </a:t>
            </a:r>
            <a:r>
              <a:rPr lang="en-GB" dirty="0" smtClean="0">
                <a:latin typeface="+mj-lt"/>
              </a:rPr>
              <a:t>to use this to </a:t>
            </a:r>
            <a:r>
              <a:rPr lang="en-GB" dirty="0">
                <a:latin typeface="+mj-lt"/>
              </a:rPr>
              <a:t>decode real and </a:t>
            </a:r>
            <a:r>
              <a:rPr lang="en-GB" dirty="0" smtClean="0">
                <a:latin typeface="+mj-lt"/>
              </a:rPr>
              <a:t>pseudo (nonsense) words</a:t>
            </a:r>
            <a:r>
              <a:rPr lang="en-GB" dirty="0">
                <a:latin typeface="+mj-lt"/>
              </a:rPr>
              <a:t>. </a:t>
            </a:r>
            <a:endParaRPr lang="en-GB" dirty="0" smtClean="0">
              <a:latin typeface="+mj-lt"/>
            </a:endParaRPr>
          </a:p>
          <a:p>
            <a:pPr lvl="0">
              <a:buClr>
                <a:srgbClr val="0BD0D9"/>
              </a:buClr>
            </a:pPr>
            <a:r>
              <a:rPr lang="en-GB" dirty="0" smtClean="0">
                <a:latin typeface="+mj-lt"/>
              </a:rPr>
              <a:t>The phonics screening check comprises of a list of 40 real and pseudo words that children read one-to-one to their teacher </a:t>
            </a:r>
            <a:r>
              <a:rPr lang="en-GB" dirty="0">
                <a:solidFill>
                  <a:prstClr val="black"/>
                </a:solidFill>
                <a:latin typeface="Calibri"/>
              </a:rPr>
              <a:t>in a quiet area of </a:t>
            </a:r>
            <a:r>
              <a:rPr lang="en-GB" dirty="0" smtClean="0">
                <a:solidFill>
                  <a:prstClr val="black"/>
                </a:solidFill>
                <a:latin typeface="Calibri"/>
              </a:rPr>
              <a:t>the </a:t>
            </a:r>
            <a:r>
              <a:rPr lang="en-GB" dirty="0">
                <a:solidFill>
                  <a:prstClr val="black"/>
                </a:solidFill>
                <a:latin typeface="Calibri"/>
              </a:rPr>
              <a:t>school.</a:t>
            </a:r>
          </a:p>
          <a:p>
            <a:r>
              <a:rPr lang="en-GB" dirty="0" smtClean="0">
                <a:latin typeface="+mj-lt"/>
              </a:rPr>
              <a:t>There is no time limit but the phonics screening check normally takes up to 10 minutes for each child.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16" y="404664"/>
            <a:ext cx="8712968" cy="792088"/>
          </a:xfrm>
        </p:spPr>
        <p:txBody>
          <a:bodyPr>
            <a:noAutofit/>
          </a:bodyPr>
          <a:lstStyle/>
          <a:p>
            <a:r>
              <a:rPr lang="en-GB" sz="4000" dirty="0"/>
              <a:t>What will the children be expected to do?</a:t>
            </a:r>
          </a:p>
        </p:txBody>
      </p:sp>
      <p:sp>
        <p:nvSpPr>
          <p:cNvPr id="3" name="Content Placeholder 2"/>
          <p:cNvSpPr>
            <a:spLocks noGrp="1"/>
          </p:cNvSpPr>
          <p:nvPr>
            <p:ph idx="1"/>
          </p:nvPr>
        </p:nvSpPr>
        <p:spPr>
          <a:xfrm>
            <a:off x="457200" y="1556792"/>
            <a:ext cx="8229600" cy="4767808"/>
          </a:xfrm>
        </p:spPr>
        <p:txBody>
          <a:bodyPr>
            <a:normAutofit/>
          </a:bodyPr>
          <a:lstStyle/>
          <a:p>
            <a:r>
              <a:rPr lang="en-GB" sz="2800" dirty="0">
                <a:latin typeface="+mj-lt"/>
              </a:rPr>
              <a:t>C</a:t>
            </a:r>
            <a:r>
              <a:rPr lang="en-GB" sz="2800" dirty="0" smtClean="0">
                <a:latin typeface="+mj-lt"/>
              </a:rPr>
              <a:t>hildren </a:t>
            </a:r>
            <a:r>
              <a:rPr lang="en-GB" sz="2800" dirty="0">
                <a:latin typeface="+mj-lt"/>
              </a:rPr>
              <a:t>will be told they are doing a sounding out and blending quiz rather than a reading test</a:t>
            </a:r>
            <a:r>
              <a:rPr lang="en-GB" sz="2800" dirty="0" smtClean="0">
                <a:latin typeface="+mj-lt"/>
              </a:rPr>
              <a:t>.</a:t>
            </a:r>
          </a:p>
          <a:p>
            <a:r>
              <a:rPr lang="en-GB" sz="2800" dirty="0" smtClean="0">
                <a:solidFill>
                  <a:prstClr val="black"/>
                </a:solidFill>
                <a:latin typeface="+mj-lt"/>
              </a:rPr>
              <a:t>They </a:t>
            </a:r>
            <a:r>
              <a:rPr lang="en-GB" sz="2800" dirty="0">
                <a:solidFill>
                  <a:prstClr val="black"/>
                </a:solidFill>
                <a:latin typeface="+mj-lt"/>
              </a:rPr>
              <a:t>will be asked to read </a:t>
            </a:r>
            <a:r>
              <a:rPr lang="en-GB" sz="2800" dirty="0" smtClean="0">
                <a:solidFill>
                  <a:prstClr val="black"/>
                </a:solidFill>
                <a:latin typeface="+mj-lt"/>
              </a:rPr>
              <a:t>the real </a:t>
            </a:r>
            <a:r>
              <a:rPr lang="en-GB" sz="2800" dirty="0">
                <a:solidFill>
                  <a:prstClr val="black"/>
                </a:solidFill>
                <a:latin typeface="+mj-lt"/>
              </a:rPr>
              <a:t>and nonsense words aloud</a:t>
            </a:r>
            <a:r>
              <a:rPr lang="en-GB" sz="2800" dirty="0" smtClean="0">
                <a:solidFill>
                  <a:prstClr val="black"/>
                </a:solidFill>
                <a:latin typeface="+mj-lt"/>
              </a:rPr>
              <a:t>.</a:t>
            </a:r>
          </a:p>
          <a:p>
            <a:r>
              <a:rPr lang="en-GB" sz="2800" dirty="0" smtClean="0">
                <a:latin typeface="+mj-lt"/>
              </a:rPr>
              <a:t>Children </a:t>
            </a:r>
            <a:r>
              <a:rPr lang="en-GB" sz="2800" dirty="0">
                <a:latin typeface="+mj-lt"/>
              </a:rPr>
              <a:t>can ‘sound out’ before trying to say the whole word if this helps them. </a:t>
            </a:r>
            <a:endParaRPr lang="en-GB" sz="2800" dirty="0" smtClean="0">
              <a:latin typeface="+mj-lt"/>
            </a:endParaRPr>
          </a:p>
          <a:p>
            <a:r>
              <a:rPr lang="en-GB" sz="2800" dirty="0" smtClean="0">
                <a:latin typeface="+mj-lt"/>
              </a:rPr>
              <a:t>It will be pointed out that if there is a picture of an alien next to the word it isn’t a real word.</a:t>
            </a:r>
          </a:p>
          <a:p>
            <a:endParaRPr lang="en-GB" dirty="0" smtClean="0">
              <a:latin typeface="+mj-lt"/>
            </a:endParaRPr>
          </a:p>
        </p:txBody>
      </p:sp>
    </p:spTree>
    <p:extLst>
      <p:ext uri="{BB962C8B-B14F-4D97-AF65-F5344CB8AC3E}">
        <p14:creationId xmlns:p14="http://schemas.microsoft.com/office/powerpoint/2010/main" val="2353504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268760"/>
            <a:ext cx="2736304" cy="1800200"/>
          </a:xfrm>
        </p:spPr>
        <p:txBody>
          <a:bodyPr>
            <a:normAutofit fontScale="90000"/>
          </a:bodyPr>
          <a:lstStyle/>
          <a:p>
            <a:pPr algn="l"/>
            <a:r>
              <a:rPr lang="en-GB" sz="2700" dirty="0" smtClean="0"/>
              <a:t>The phonics screening check will be constructed of 20 real words and 20 pseudo-words.</a:t>
            </a:r>
            <a:endParaRPr lang="en-GB" dirty="0"/>
          </a:p>
        </p:txBody>
      </p:sp>
      <p:pic>
        <p:nvPicPr>
          <p:cNvPr id="4" name="Content Placeholder 3"/>
          <p:cNvPicPr>
            <a:picLocks noGrp="1"/>
          </p:cNvPicPr>
          <p:nvPr>
            <p:ph idx="1"/>
          </p:nvPr>
        </p:nvPicPr>
        <p:blipFill>
          <a:blip r:embed="rId2" cstate="print"/>
          <a:srcRect l="6979" t="35503" r="4351" b="7396"/>
          <a:stretch>
            <a:fillRect/>
          </a:stretch>
        </p:blipFill>
        <p:spPr bwMode="auto">
          <a:xfrm>
            <a:off x="611560" y="3789040"/>
            <a:ext cx="5112568" cy="1872208"/>
          </a:xfrm>
          <a:prstGeom prst="rect">
            <a:avLst/>
          </a:prstGeom>
          <a:noFill/>
          <a:ln w="9525">
            <a:noFill/>
            <a:miter lim="800000"/>
            <a:headEnd/>
            <a:tailEnd/>
          </a:ln>
        </p:spPr>
      </p:pic>
      <p:pic>
        <p:nvPicPr>
          <p:cNvPr id="6" name="Picture 5"/>
          <p:cNvPicPr/>
          <p:nvPr/>
        </p:nvPicPr>
        <p:blipFill>
          <a:blip r:embed="rId3" cstate="print"/>
          <a:srcRect l="7140" t="25444" r="5182" b="18639"/>
          <a:stretch>
            <a:fillRect/>
          </a:stretch>
        </p:blipFill>
        <p:spPr bwMode="auto">
          <a:xfrm>
            <a:off x="3635896" y="1124744"/>
            <a:ext cx="4813176" cy="1584176"/>
          </a:xfrm>
          <a:prstGeom prst="rect">
            <a:avLst/>
          </a:prstGeom>
          <a:noFill/>
          <a:ln w="9525">
            <a:noFill/>
            <a:miter lim="800000"/>
            <a:headEnd/>
            <a:tailEnd/>
          </a:ln>
        </p:spPr>
      </p:pic>
      <p:sp>
        <p:nvSpPr>
          <p:cNvPr id="7" name="Rectangle 6"/>
          <p:cNvSpPr/>
          <p:nvPr/>
        </p:nvSpPr>
        <p:spPr>
          <a:xfrm>
            <a:off x="5868144" y="3068960"/>
            <a:ext cx="2627784" cy="1569660"/>
          </a:xfrm>
          <a:prstGeom prst="rect">
            <a:avLst/>
          </a:prstGeom>
        </p:spPr>
        <p:txBody>
          <a:bodyPr wrap="square">
            <a:spAutoFit/>
          </a:bodyPr>
          <a:lstStyle/>
          <a:p>
            <a:r>
              <a:rPr lang="en-GB" sz="2400" dirty="0" smtClean="0">
                <a:latin typeface="+mj-lt"/>
              </a:rPr>
              <a:t>The pseudo words will be presented with a picture of an alien next to them.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fontScale="90000"/>
          </a:bodyPr>
          <a:lstStyle/>
          <a:p>
            <a:r>
              <a:rPr lang="en-GB" sz="4000" dirty="0" smtClean="0"/>
              <a:t>What type of words will the Phonics Screening Check contain?</a:t>
            </a:r>
            <a:endParaRPr lang="en-GB" sz="4000" dirty="0"/>
          </a:p>
        </p:txBody>
      </p:sp>
      <p:sp>
        <p:nvSpPr>
          <p:cNvPr id="3" name="Content Placeholder 2"/>
          <p:cNvSpPr>
            <a:spLocks noGrp="1"/>
          </p:cNvSpPr>
          <p:nvPr>
            <p:ph idx="1"/>
          </p:nvPr>
        </p:nvSpPr>
        <p:spPr>
          <a:xfrm>
            <a:off x="457200" y="1628800"/>
            <a:ext cx="8229600" cy="4968552"/>
          </a:xfrm>
        </p:spPr>
        <p:txBody>
          <a:bodyPr>
            <a:normAutofit fontScale="40000" lnSpcReduction="20000"/>
          </a:bodyPr>
          <a:lstStyle/>
          <a:p>
            <a:pPr>
              <a:buNone/>
            </a:pPr>
            <a:r>
              <a:rPr lang="en-GB" sz="6000" dirty="0" smtClean="0">
                <a:latin typeface="+mj-lt"/>
              </a:rPr>
              <a:t>    The check will begin with simple words and moves on to more complex words. There will be:</a:t>
            </a:r>
          </a:p>
          <a:p>
            <a:pPr>
              <a:buNone/>
            </a:pPr>
            <a:endParaRPr lang="en-GB" sz="6000" dirty="0" smtClean="0">
              <a:latin typeface="+mj-lt"/>
            </a:endParaRPr>
          </a:p>
          <a:p>
            <a:r>
              <a:rPr lang="en-GB" sz="6000" dirty="0" smtClean="0">
                <a:latin typeface="+mj-lt"/>
              </a:rPr>
              <a:t>Simple CVC words for example the </a:t>
            </a:r>
            <a:r>
              <a:rPr lang="en-GB" sz="6000" dirty="0" err="1" smtClean="0">
                <a:latin typeface="+mj-lt"/>
              </a:rPr>
              <a:t>psudo</a:t>
            </a:r>
            <a:r>
              <a:rPr lang="en-GB" sz="6000" dirty="0" smtClean="0">
                <a:latin typeface="+mj-lt"/>
              </a:rPr>
              <a:t> word, v-a-p</a:t>
            </a:r>
          </a:p>
          <a:p>
            <a:r>
              <a:rPr lang="en-GB" sz="6000" dirty="0" smtClean="0">
                <a:latin typeface="+mj-lt"/>
              </a:rPr>
              <a:t>Words with consonant digraphs such as </a:t>
            </a:r>
            <a:r>
              <a:rPr lang="en-GB" sz="6000" dirty="0" err="1" smtClean="0">
                <a:solidFill>
                  <a:srgbClr val="FF0000"/>
                </a:solidFill>
                <a:latin typeface="+mj-lt"/>
              </a:rPr>
              <a:t>ch</a:t>
            </a:r>
            <a:r>
              <a:rPr lang="en-GB" sz="6000" dirty="0" err="1" smtClean="0">
                <a:latin typeface="+mj-lt"/>
              </a:rPr>
              <a:t>-i-</a:t>
            </a:r>
            <a:r>
              <a:rPr lang="en-GB" sz="6000" dirty="0" err="1" smtClean="0">
                <a:solidFill>
                  <a:srgbClr val="FF0000"/>
                </a:solidFill>
                <a:latin typeface="+mj-lt"/>
              </a:rPr>
              <a:t>ll</a:t>
            </a:r>
            <a:endParaRPr lang="en-GB" sz="6000" dirty="0" smtClean="0">
              <a:latin typeface="+mj-lt"/>
            </a:endParaRPr>
          </a:p>
          <a:p>
            <a:r>
              <a:rPr lang="en-GB" sz="6000" dirty="0" smtClean="0">
                <a:latin typeface="+mj-lt"/>
              </a:rPr>
              <a:t>Words with vowel digraphs such as w-</a:t>
            </a:r>
            <a:r>
              <a:rPr lang="en-GB" sz="6000" dirty="0" err="1" smtClean="0">
                <a:solidFill>
                  <a:srgbClr val="FF0000"/>
                </a:solidFill>
                <a:latin typeface="+mj-lt"/>
              </a:rPr>
              <a:t>ee</a:t>
            </a:r>
            <a:r>
              <a:rPr lang="en-GB" sz="6000" dirty="0" smtClean="0">
                <a:latin typeface="+mj-lt"/>
              </a:rPr>
              <a:t>-k or h-</a:t>
            </a:r>
            <a:r>
              <a:rPr lang="en-GB" sz="6000" dirty="0" err="1" smtClean="0">
                <a:solidFill>
                  <a:srgbClr val="FF0000"/>
                </a:solidFill>
                <a:latin typeface="+mj-lt"/>
              </a:rPr>
              <a:t>oo</a:t>
            </a:r>
            <a:r>
              <a:rPr lang="en-GB" sz="6000" dirty="0" smtClean="0">
                <a:latin typeface="+mj-lt"/>
              </a:rPr>
              <a:t>-k-s</a:t>
            </a:r>
          </a:p>
          <a:p>
            <a:r>
              <a:rPr lang="en-GB" sz="6000" dirty="0" smtClean="0">
                <a:latin typeface="+mj-lt"/>
              </a:rPr>
              <a:t>Words with adjacent consonants such as </a:t>
            </a:r>
            <a:r>
              <a:rPr lang="en-GB" sz="6000" dirty="0" smtClean="0">
                <a:solidFill>
                  <a:srgbClr val="FF0000"/>
                </a:solidFill>
                <a:latin typeface="+mj-lt"/>
              </a:rPr>
              <a:t>s</a:t>
            </a:r>
            <a:r>
              <a:rPr lang="en-GB" sz="6000" dirty="0" smtClean="0">
                <a:latin typeface="+mj-lt"/>
              </a:rPr>
              <a:t>-</a:t>
            </a:r>
            <a:r>
              <a:rPr lang="en-GB" sz="6000" dirty="0" smtClean="0">
                <a:solidFill>
                  <a:srgbClr val="FF0000"/>
                </a:solidFill>
                <a:latin typeface="+mj-lt"/>
              </a:rPr>
              <a:t>t</a:t>
            </a:r>
            <a:r>
              <a:rPr lang="en-GB" sz="6000" dirty="0" smtClean="0">
                <a:latin typeface="+mj-lt"/>
              </a:rPr>
              <a:t>-</a:t>
            </a:r>
            <a:r>
              <a:rPr lang="en-GB" sz="6000" dirty="0" err="1" smtClean="0">
                <a:latin typeface="+mj-lt"/>
              </a:rPr>
              <a:t>ar</a:t>
            </a:r>
            <a:r>
              <a:rPr lang="en-GB" sz="6000" dirty="0" smtClean="0">
                <a:latin typeface="+mj-lt"/>
              </a:rPr>
              <a:t>-t or </a:t>
            </a:r>
            <a:r>
              <a:rPr lang="en-GB" sz="6000" dirty="0" err="1" smtClean="0">
                <a:latin typeface="+mj-lt"/>
              </a:rPr>
              <a:t>psudo</a:t>
            </a:r>
            <a:r>
              <a:rPr lang="en-GB" sz="6000" dirty="0" smtClean="0">
                <a:latin typeface="+mj-lt"/>
              </a:rPr>
              <a:t> words such as j-</a:t>
            </a:r>
            <a:r>
              <a:rPr lang="en-GB" sz="6000" dirty="0" err="1" smtClean="0">
                <a:latin typeface="+mj-lt"/>
              </a:rPr>
              <a:t>ou</a:t>
            </a:r>
            <a:r>
              <a:rPr lang="en-GB" sz="6000" dirty="0" smtClean="0">
                <a:latin typeface="+mj-lt"/>
              </a:rPr>
              <a:t>-</a:t>
            </a:r>
            <a:r>
              <a:rPr lang="en-GB" sz="6000" dirty="0" smtClean="0">
                <a:solidFill>
                  <a:srgbClr val="FF0000"/>
                </a:solidFill>
                <a:latin typeface="+mj-lt"/>
              </a:rPr>
              <a:t>n</a:t>
            </a:r>
            <a:r>
              <a:rPr lang="en-GB" sz="6000" dirty="0" smtClean="0">
                <a:latin typeface="+mj-lt"/>
              </a:rPr>
              <a:t>-</a:t>
            </a:r>
            <a:r>
              <a:rPr lang="en-GB" sz="6000" dirty="0" smtClean="0">
                <a:solidFill>
                  <a:srgbClr val="FF0000"/>
                </a:solidFill>
                <a:latin typeface="+mj-lt"/>
              </a:rPr>
              <a:t>d</a:t>
            </a:r>
            <a:endParaRPr lang="en-GB" sz="6000" dirty="0" smtClean="0">
              <a:latin typeface="+mj-lt"/>
            </a:endParaRPr>
          </a:p>
          <a:p>
            <a:r>
              <a:rPr lang="en-GB" sz="6000" dirty="0" smtClean="0">
                <a:latin typeface="+mj-lt"/>
              </a:rPr>
              <a:t>Words containing split digraphs such as </a:t>
            </a:r>
            <a:r>
              <a:rPr lang="en-GB" sz="6000" dirty="0" err="1" smtClean="0">
                <a:latin typeface="+mj-lt"/>
              </a:rPr>
              <a:t>ph</a:t>
            </a:r>
            <a:r>
              <a:rPr lang="en-GB" sz="6000" dirty="0" smtClean="0">
                <a:latin typeface="+mj-lt"/>
              </a:rPr>
              <a:t>-</a:t>
            </a:r>
            <a:r>
              <a:rPr lang="en-GB" sz="6000" dirty="0" smtClean="0">
                <a:solidFill>
                  <a:srgbClr val="FF0000"/>
                </a:solidFill>
                <a:latin typeface="+mj-lt"/>
              </a:rPr>
              <a:t>o</a:t>
            </a:r>
            <a:r>
              <a:rPr lang="en-GB" sz="6000" dirty="0" smtClean="0">
                <a:latin typeface="+mj-lt"/>
              </a:rPr>
              <a:t>-n-</a:t>
            </a:r>
            <a:r>
              <a:rPr lang="en-GB" sz="6000" dirty="0" smtClean="0">
                <a:solidFill>
                  <a:srgbClr val="FF0000"/>
                </a:solidFill>
                <a:latin typeface="+mj-lt"/>
              </a:rPr>
              <a:t>e</a:t>
            </a:r>
            <a:r>
              <a:rPr lang="en-GB" sz="6000" dirty="0" smtClean="0">
                <a:latin typeface="+mj-lt"/>
              </a:rPr>
              <a:t> or s-l-</a:t>
            </a:r>
            <a:r>
              <a:rPr lang="en-GB" sz="6000" dirty="0" err="1" smtClean="0">
                <a:solidFill>
                  <a:srgbClr val="FF0000"/>
                </a:solidFill>
                <a:latin typeface="+mj-lt"/>
              </a:rPr>
              <a:t>i</a:t>
            </a:r>
            <a:r>
              <a:rPr lang="en-GB" sz="6000" dirty="0" smtClean="0">
                <a:latin typeface="+mj-lt"/>
              </a:rPr>
              <a:t>-d-</a:t>
            </a:r>
            <a:r>
              <a:rPr lang="en-GB" sz="6000" dirty="0" smtClean="0">
                <a:solidFill>
                  <a:srgbClr val="FF0000"/>
                </a:solidFill>
                <a:latin typeface="+mj-lt"/>
              </a:rPr>
              <a:t>e</a:t>
            </a:r>
          </a:p>
          <a:p>
            <a:r>
              <a:rPr lang="en-GB" sz="6000" dirty="0" smtClean="0">
                <a:latin typeface="+mj-lt"/>
              </a:rPr>
              <a:t>Words with alternative spellings of phonemes such as d-</a:t>
            </a:r>
            <a:r>
              <a:rPr lang="en-GB" sz="6000" dirty="0" smtClean="0">
                <a:solidFill>
                  <a:srgbClr val="FF0000"/>
                </a:solidFill>
                <a:latin typeface="+mj-lt"/>
              </a:rPr>
              <a:t>ay</a:t>
            </a:r>
            <a:r>
              <a:rPr lang="en-GB" sz="6000" dirty="0" smtClean="0">
                <a:latin typeface="+mj-lt"/>
              </a:rPr>
              <a:t> and t-r-</a:t>
            </a:r>
            <a:r>
              <a:rPr lang="en-GB" sz="6000" dirty="0" err="1" smtClean="0">
                <a:solidFill>
                  <a:srgbClr val="FF0000"/>
                </a:solidFill>
                <a:latin typeface="+mj-lt"/>
              </a:rPr>
              <a:t>ai</a:t>
            </a:r>
            <a:r>
              <a:rPr lang="en-GB" sz="6000" dirty="0" smtClean="0">
                <a:latin typeface="+mj-lt"/>
              </a:rPr>
              <a:t>-n-s</a:t>
            </a:r>
          </a:p>
          <a:p>
            <a:r>
              <a:rPr lang="en-GB" sz="6000" dirty="0" err="1" smtClean="0">
                <a:latin typeface="+mj-lt"/>
              </a:rPr>
              <a:t>Psudo</a:t>
            </a:r>
            <a:r>
              <a:rPr lang="en-GB" sz="6000" dirty="0" smtClean="0">
                <a:latin typeface="+mj-lt"/>
              </a:rPr>
              <a:t> words that can be pronounced in alternative ways for example v-</a:t>
            </a:r>
            <a:r>
              <a:rPr lang="en-GB" sz="6000" dirty="0" err="1" smtClean="0">
                <a:solidFill>
                  <a:srgbClr val="FF0000"/>
                </a:solidFill>
                <a:latin typeface="+mj-lt"/>
              </a:rPr>
              <a:t>oo</a:t>
            </a:r>
            <a:r>
              <a:rPr lang="en-GB" sz="6000" dirty="0" smtClean="0">
                <a:latin typeface="+mj-lt"/>
              </a:rPr>
              <a:t>-n</a:t>
            </a:r>
          </a:p>
          <a:p>
            <a:r>
              <a:rPr lang="en-GB" sz="6000" dirty="0" smtClean="0">
                <a:latin typeface="+mj-lt"/>
              </a:rPr>
              <a:t>Two- syllable words such as d-e-n</a:t>
            </a:r>
            <a:r>
              <a:rPr lang="en-GB" sz="6000" dirty="0" smtClean="0">
                <a:solidFill>
                  <a:srgbClr val="FF0000"/>
                </a:solidFill>
                <a:latin typeface="+mj-lt"/>
              </a:rPr>
              <a:t>/</a:t>
            </a:r>
            <a:r>
              <a:rPr lang="en-GB" sz="6000" dirty="0" smtClean="0">
                <a:latin typeface="+mj-lt"/>
              </a:rPr>
              <a:t>t-</a:t>
            </a:r>
            <a:r>
              <a:rPr lang="en-GB" sz="6000" dirty="0" err="1" smtClean="0">
                <a:latin typeface="+mj-lt"/>
              </a:rPr>
              <a:t>i</a:t>
            </a:r>
            <a:r>
              <a:rPr lang="en-GB" sz="6000" dirty="0" smtClean="0">
                <a:latin typeface="+mj-lt"/>
              </a:rPr>
              <a:t>-s-t.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052736"/>
            <a:ext cx="8229600" cy="720080"/>
          </a:xfrm>
        </p:spPr>
        <p:txBody>
          <a:bodyPr>
            <a:normAutofit fontScale="90000"/>
          </a:bodyPr>
          <a:lstStyle/>
          <a:p>
            <a:pPr algn="ct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sz="4400" dirty="0" smtClean="0"/>
              <a:t>How will the data be used?</a:t>
            </a:r>
            <a:br>
              <a:rPr lang="en-GB" sz="4400" dirty="0" smtClean="0"/>
            </a:br>
            <a:endParaRPr lang="en-GB" sz="4400" dirty="0"/>
          </a:p>
        </p:txBody>
      </p:sp>
      <p:sp>
        <p:nvSpPr>
          <p:cNvPr id="3" name="Content Placeholder 2"/>
          <p:cNvSpPr>
            <a:spLocks noGrp="1"/>
          </p:cNvSpPr>
          <p:nvPr>
            <p:ph idx="1"/>
          </p:nvPr>
        </p:nvSpPr>
        <p:spPr>
          <a:xfrm>
            <a:off x="512007" y="1052736"/>
            <a:ext cx="8229600" cy="4929411"/>
          </a:xfrm>
        </p:spPr>
        <p:txBody>
          <a:bodyPr>
            <a:noAutofit/>
          </a:bodyPr>
          <a:lstStyle/>
          <a:p>
            <a:pPr>
              <a:buNone/>
            </a:pPr>
            <a:endParaRPr lang="en-GB" sz="2400" dirty="0" smtClean="0"/>
          </a:p>
          <a:p>
            <a:pPr>
              <a:buNone/>
            </a:pPr>
            <a:r>
              <a:rPr lang="en-GB" sz="2400" dirty="0" smtClean="0">
                <a:latin typeface="+mj-lt"/>
              </a:rPr>
              <a:t>The data will be used in the following ways:</a:t>
            </a:r>
          </a:p>
          <a:p>
            <a:r>
              <a:rPr lang="en-GB" sz="2400" dirty="0" smtClean="0">
                <a:latin typeface="+mj-lt"/>
              </a:rPr>
              <a:t>Individual children’s results will be sent home to parents with their annual report, so that parents are kept informed about their child’s progress.</a:t>
            </a:r>
          </a:p>
          <a:p>
            <a:r>
              <a:rPr lang="en-GB" sz="2400" dirty="0">
                <a:latin typeface="+mj-lt"/>
              </a:rPr>
              <a:t>R</a:t>
            </a:r>
            <a:r>
              <a:rPr lang="en-GB" sz="2400" dirty="0" smtClean="0">
                <a:latin typeface="+mj-lt"/>
              </a:rPr>
              <a:t>esults will be recorded </a:t>
            </a:r>
            <a:r>
              <a:rPr lang="en-GB" sz="2400" dirty="0">
                <a:latin typeface="+mj-lt"/>
              </a:rPr>
              <a:t>i</a:t>
            </a:r>
            <a:r>
              <a:rPr lang="en-GB" sz="2400" dirty="0" smtClean="0">
                <a:latin typeface="+mj-lt"/>
              </a:rPr>
              <a:t>n Target Tracker where they will be available to the teaching staff to use to support children’s next steps in learning.</a:t>
            </a:r>
          </a:p>
          <a:p>
            <a:r>
              <a:rPr lang="en-GB" sz="2400" dirty="0" smtClean="0">
                <a:latin typeface="+mj-lt"/>
              </a:rPr>
              <a:t>The results will be reported to The Local Authority for data analysis and monitoring and for use in Ofsted inspections.</a:t>
            </a:r>
          </a:p>
          <a:p>
            <a:r>
              <a:rPr lang="en-GB" sz="2400" dirty="0" smtClean="0">
                <a:latin typeface="+mj-lt"/>
              </a:rPr>
              <a:t>National and Local </a:t>
            </a:r>
            <a:r>
              <a:rPr lang="en-GB" sz="2400" dirty="0">
                <a:latin typeface="+mj-lt"/>
              </a:rPr>
              <a:t>A</a:t>
            </a:r>
            <a:r>
              <a:rPr lang="en-GB" sz="2400" dirty="0" smtClean="0">
                <a:latin typeface="+mj-lt"/>
              </a:rPr>
              <a:t>uthority results will be reported to track standards over time and allow schools to benchmark the performance of their children.</a:t>
            </a:r>
            <a:endParaRPr lang="en-GB" sz="2400" dirty="0">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a:bodyPr>
          <a:lstStyle/>
          <a:p>
            <a:r>
              <a:rPr lang="en-GB" sz="4000" dirty="0" smtClean="0"/>
              <a:t>How can you help?</a:t>
            </a:r>
            <a:endParaRPr lang="en-GB" sz="4000" dirty="0"/>
          </a:p>
        </p:txBody>
      </p:sp>
      <p:sp>
        <p:nvSpPr>
          <p:cNvPr id="3" name="Content Placeholder 2"/>
          <p:cNvSpPr>
            <a:spLocks noGrp="1"/>
          </p:cNvSpPr>
          <p:nvPr>
            <p:ph idx="1"/>
          </p:nvPr>
        </p:nvSpPr>
        <p:spPr/>
        <p:txBody>
          <a:bodyPr>
            <a:normAutofit/>
          </a:bodyPr>
          <a:lstStyle/>
          <a:p>
            <a:pPr>
              <a:spcBef>
                <a:spcPct val="50000"/>
              </a:spcBef>
              <a:buFont typeface="Arial" pitchFamily="34" charset="0"/>
              <a:buChar char="•"/>
            </a:pPr>
            <a:r>
              <a:rPr lang="en-GB" sz="2900" dirty="0" smtClean="0">
                <a:latin typeface="+mj-lt"/>
              </a:rPr>
              <a:t>Encourage your child to ‘sound out’ when reading or writing words they are unsure of. </a:t>
            </a:r>
          </a:p>
          <a:p>
            <a:pPr lvl="0">
              <a:spcBef>
                <a:spcPct val="50000"/>
              </a:spcBef>
              <a:buClr>
                <a:srgbClr val="0BD0D9"/>
              </a:buClr>
              <a:buFont typeface="Arial" pitchFamily="34" charset="0"/>
              <a:buChar char="•"/>
            </a:pPr>
            <a:r>
              <a:rPr lang="en-GB" sz="2900" dirty="0" smtClean="0">
                <a:latin typeface="+mj-lt"/>
              </a:rPr>
              <a:t>Support your child to refer to a sound mat when reading and writing, </a:t>
            </a:r>
            <a:r>
              <a:rPr lang="en-GB" sz="2900" dirty="0" smtClean="0">
                <a:solidFill>
                  <a:prstClr val="black"/>
                </a:solidFill>
                <a:latin typeface="Calibri"/>
              </a:rPr>
              <a:t>focusing </a:t>
            </a:r>
            <a:r>
              <a:rPr lang="en-GB" sz="2900" dirty="0">
                <a:solidFill>
                  <a:prstClr val="black"/>
                </a:solidFill>
                <a:latin typeface="Calibri"/>
              </a:rPr>
              <a:t>particularly on spotting more unusual sound patterns</a:t>
            </a:r>
            <a:r>
              <a:rPr lang="en-GB" sz="2900" dirty="0" smtClean="0">
                <a:solidFill>
                  <a:prstClr val="black"/>
                </a:solidFill>
                <a:latin typeface="Calibri"/>
              </a:rPr>
              <a:t>.</a:t>
            </a:r>
          </a:p>
          <a:p>
            <a:pPr lvl="0">
              <a:spcBef>
                <a:spcPct val="50000"/>
              </a:spcBef>
              <a:buClr>
                <a:srgbClr val="0BD0D9"/>
              </a:buClr>
              <a:buFont typeface="Arial" pitchFamily="34" charset="0"/>
              <a:buChar char="•"/>
            </a:pPr>
            <a:r>
              <a:rPr lang="en-GB" sz="2900" dirty="0" smtClean="0">
                <a:solidFill>
                  <a:prstClr val="black"/>
                </a:solidFill>
                <a:latin typeface="Calibri"/>
              </a:rPr>
              <a:t>Ensure your child has plenty of sleep and breakfast the week beginning the 12.6.18.</a:t>
            </a:r>
            <a:endParaRPr lang="en-GB" sz="2900" dirty="0" smtClean="0">
              <a:latin typeface="+mj-lt"/>
            </a:endParaRPr>
          </a:p>
          <a:p>
            <a:pPr marL="0" indent="0">
              <a:spcBef>
                <a:spcPct val="50000"/>
              </a:spcBef>
              <a:buNone/>
            </a:pPr>
            <a:endParaRPr lang="en-GB" sz="2400" dirty="0" smtClean="0">
              <a:solidFill>
                <a:srgbClr val="CC0000"/>
              </a:solidFill>
              <a:latin typeface="+mj-lt"/>
            </a:endParaRPr>
          </a:p>
          <a:p>
            <a:endParaRPr lang="en-GB" dirty="0">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fontScale="90000"/>
          </a:bodyPr>
          <a:lstStyle/>
          <a:p>
            <a:r>
              <a:rPr lang="en-GB" sz="4000" dirty="0" smtClean="0"/>
              <a:t>Online Phonics Games</a:t>
            </a:r>
            <a:endParaRPr lang="en-GB" sz="4000" dirty="0"/>
          </a:p>
        </p:txBody>
      </p:sp>
      <p:sp>
        <p:nvSpPr>
          <p:cNvPr id="3" name="Content Placeholder 2"/>
          <p:cNvSpPr>
            <a:spLocks noGrp="1"/>
          </p:cNvSpPr>
          <p:nvPr>
            <p:ph idx="1"/>
          </p:nvPr>
        </p:nvSpPr>
        <p:spPr/>
        <p:txBody>
          <a:bodyPr>
            <a:normAutofit/>
          </a:bodyPr>
          <a:lstStyle/>
          <a:p>
            <a:r>
              <a:rPr lang="en-GB" sz="2400" dirty="0" smtClean="0">
                <a:latin typeface="+mj-lt"/>
              </a:rPr>
              <a:t>The following websites are recommended by the school but we are not responsible for their content. Please always supervise your child when they use the following websites:</a:t>
            </a:r>
          </a:p>
          <a:p>
            <a:pPr marL="0" indent="0">
              <a:buNone/>
            </a:pPr>
            <a:endParaRPr lang="en-GB" sz="2000" dirty="0" smtClean="0">
              <a:latin typeface="+mj-lt"/>
            </a:endParaRPr>
          </a:p>
          <a:p>
            <a:r>
              <a:rPr lang="en-GB" sz="2400" dirty="0" smtClean="0">
                <a:latin typeface="+mj-lt"/>
              </a:rPr>
              <a:t>Phonics Play - Free Parents Resources</a:t>
            </a:r>
          </a:p>
          <a:p>
            <a:pPr marL="0" indent="0">
              <a:buNone/>
            </a:pPr>
            <a:r>
              <a:rPr lang="en-GB" sz="2400" dirty="0">
                <a:latin typeface="+mj-lt"/>
              </a:rPr>
              <a:t>    http://www.phonicsplay.co.uk/Phase5Menu.htm</a:t>
            </a:r>
            <a:endParaRPr lang="en-GB" sz="2400" dirty="0" smtClean="0">
              <a:latin typeface="+mj-lt"/>
            </a:endParaRPr>
          </a:p>
          <a:p>
            <a:r>
              <a:rPr lang="en-GB" sz="2400" dirty="0" smtClean="0">
                <a:latin typeface="+mj-lt"/>
              </a:rPr>
              <a:t>Teach your monster </a:t>
            </a:r>
            <a:r>
              <a:rPr lang="en-GB" sz="2400" dirty="0">
                <a:latin typeface="+mj-lt"/>
              </a:rPr>
              <a:t>to read - Computer version is 100% free</a:t>
            </a:r>
            <a:endParaRPr lang="en-GB" sz="2400" dirty="0" smtClean="0">
              <a:latin typeface="+mj-lt"/>
            </a:endParaRPr>
          </a:p>
          <a:p>
            <a:pPr marL="0" indent="0">
              <a:buNone/>
            </a:pPr>
            <a:r>
              <a:rPr lang="en-GB" sz="2400" dirty="0" smtClean="0">
                <a:latin typeface="+mj-lt"/>
              </a:rPr>
              <a:t>    https</a:t>
            </a:r>
            <a:r>
              <a:rPr lang="en-GB" sz="2400" dirty="0">
                <a:latin typeface="+mj-lt"/>
              </a:rPr>
              <a:t>://www.teachyourmonstertoread.com/</a:t>
            </a:r>
            <a:endParaRPr lang="en-GB" sz="2400" dirty="0" smtClean="0">
              <a:latin typeface="+mj-lt"/>
            </a:endParaRPr>
          </a:p>
          <a:p>
            <a:r>
              <a:rPr lang="en-GB" sz="2400" dirty="0" smtClean="0">
                <a:latin typeface="+mj-lt"/>
              </a:rPr>
              <a:t>BBC – ks1 Bitesize – literacy – Deep Sea Phonics</a:t>
            </a:r>
          </a:p>
          <a:p>
            <a:pPr marL="0" indent="0">
              <a:buNone/>
            </a:pPr>
            <a:r>
              <a:rPr lang="en-GB" sz="2400" dirty="0" smtClean="0">
                <a:latin typeface="+mj-lt"/>
              </a:rPr>
              <a:t>    http</a:t>
            </a:r>
            <a:r>
              <a:rPr lang="en-GB" sz="2400" dirty="0">
                <a:latin typeface="+mj-lt"/>
              </a:rPr>
              <a:t>://www.bbc.co.uk/bitesize/ks1/literacy/phonics/play/</a:t>
            </a:r>
          </a:p>
        </p:txBody>
      </p:sp>
    </p:spTree>
    <p:extLst>
      <p:ext uri="{BB962C8B-B14F-4D97-AF65-F5344CB8AC3E}">
        <p14:creationId xmlns:p14="http://schemas.microsoft.com/office/powerpoint/2010/main" val="1308821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E71D4C80-4754-4AB6-8A94-F74AE9605CBB}" type="slidenum">
              <a:rPr lang="en-GB"/>
              <a:pPr>
                <a:defRPr/>
              </a:pPr>
              <a:t>2</a:t>
            </a:fld>
            <a:endParaRPr lang="en-GB"/>
          </a:p>
        </p:txBody>
      </p:sp>
      <p:sp>
        <p:nvSpPr>
          <p:cNvPr id="6147" name="Rectangle 2"/>
          <p:cNvSpPr>
            <a:spLocks noGrp="1" noChangeArrowheads="1"/>
          </p:cNvSpPr>
          <p:nvPr>
            <p:ph type="title"/>
          </p:nvPr>
        </p:nvSpPr>
        <p:spPr>
          <a:xfrm>
            <a:off x="250825" y="548680"/>
            <a:ext cx="7272338" cy="1152128"/>
          </a:xfrm>
        </p:spPr>
        <p:txBody>
          <a:bodyPr>
            <a:normAutofit/>
          </a:bodyPr>
          <a:lstStyle/>
          <a:p>
            <a:r>
              <a:rPr lang="en-GB" sz="4500" dirty="0" smtClean="0">
                <a:solidFill>
                  <a:srgbClr val="04617B"/>
                </a:solidFill>
              </a:rPr>
              <a:t>Talk </a:t>
            </a:r>
            <a:r>
              <a:rPr lang="en-GB" sz="4500" dirty="0">
                <a:solidFill>
                  <a:srgbClr val="04617B"/>
                </a:solidFill>
              </a:rPr>
              <a:t>Focus:</a:t>
            </a:r>
            <a:endParaRPr lang="en-US" sz="2400" dirty="0" smtClean="0"/>
          </a:p>
        </p:txBody>
      </p:sp>
      <p:sp>
        <p:nvSpPr>
          <p:cNvPr id="6148" name="Text Box 3"/>
          <p:cNvSpPr txBox="1">
            <a:spLocks noChangeArrowheads="1"/>
          </p:cNvSpPr>
          <p:nvPr/>
        </p:nvSpPr>
        <p:spPr bwMode="auto">
          <a:xfrm>
            <a:off x="250825" y="2060575"/>
            <a:ext cx="8066088" cy="4524315"/>
          </a:xfrm>
          <a:prstGeom prst="rect">
            <a:avLst/>
          </a:prstGeom>
          <a:noFill/>
          <a:ln w="9525">
            <a:noFill/>
            <a:miter lim="800000"/>
            <a:headEnd/>
            <a:tailEnd/>
          </a:ln>
          <a:effectLst/>
        </p:spPr>
        <p:txBody>
          <a:bodyPr>
            <a:spAutoFit/>
          </a:bodyPr>
          <a:lstStyle/>
          <a:p>
            <a:pPr marL="457200" lvl="0" indent="-457200">
              <a:buFont typeface="Arial" panose="020B0604020202020204" pitchFamily="34" charset="0"/>
              <a:buChar char="•"/>
            </a:pPr>
            <a:r>
              <a:rPr lang="en-GB" sz="3200" dirty="0">
                <a:solidFill>
                  <a:prstClr val="black"/>
                </a:solidFill>
                <a:latin typeface="Calibri" panose="020F0502020204030204" pitchFamily="34" charset="0"/>
              </a:rPr>
              <a:t>Phonic terminology</a:t>
            </a:r>
          </a:p>
          <a:p>
            <a:pPr marL="457200" lvl="0" indent="-457200">
              <a:buFont typeface="Arial" panose="020B0604020202020204" pitchFamily="34" charset="0"/>
              <a:buChar char="•"/>
            </a:pPr>
            <a:r>
              <a:rPr lang="en-GB" sz="3200" dirty="0">
                <a:solidFill>
                  <a:prstClr val="black"/>
                </a:solidFill>
                <a:latin typeface="Calibri" panose="020F0502020204030204" pitchFamily="34" charset="0"/>
              </a:rPr>
              <a:t>Which phonemes / graphemes </a:t>
            </a:r>
            <a:r>
              <a:rPr lang="en-GB" sz="3200" dirty="0" smtClean="0">
                <a:solidFill>
                  <a:prstClr val="black"/>
                </a:solidFill>
                <a:latin typeface="Calibri" panose="020F0502020204030204" pitchFamily="34" charset="0"/>
              </a:rPr>
              <a:t>have been taught by the end of Year 1</a:t>
            </a:r>
          </a:p>
          <a:p>
            <a:pPr marL="457200" lvl="0" indent="-457200">
              <a:buFont typeface="Arial" panose="020B0604020202020204" pitchFamily="34" charset="0"/>
              <a:buChar char="•"/>
            </a:pPr>
            <a:r>
              <a:rPr lang="en-GB" sz="3200" dirty="0">
                <a:solidFill>
                  <a:prstClr val="black"/>
                </a:solidFill>
                <a:latin typeface="Calibri" panose="020F0502020204030204" pitchFamily="34" charset="0"/>
              </a:rPr>
              <a:t>What is the phonics screening check</a:t>
            </a:r>
            <a:r>
              <a:rPr lang="en-GB" sz="3200" dirty="0" smtClean="0">
                <a:solidFill>
                  <a:prstClr val="black"/>
                </a:solidFill>
                <a:latin typeface="Calibri" panose="020F0502020204030204" pitchFamily="34" charset="0"/>
              </a:rPr>
              <a:t>?</a:t>
            </a:r>
          </a:p>
          <a:p>
            <a:pPr marL="457200" lvl="0" indent="-457200">
              <a:buFont typeface="Arial" panose="020B0604020202020204" pitchFamily="34" charset="0"/>
              <a:buChar char="•"/>
            </a:pPr>
            <a:r>
              <a:rPr lang="en-GB" sz="3200" dirty="0">
                <a:solidFill>
                  <a:prstClr val="black"/>
                </a:solidFill>
                <a:latin typeface="Calibri" panose="020F0502020204030204" pitchFamily="34" charset="0"/>
              </a:rPr>
              <a:t>What will the children be expected to do</a:t>
            </a:r>
            <a:r>
              <a:rPr lang="en-GB" sz="3200" dirty="0" smtClean="0">
                <a:solidFill>
                  <a:prstClr val="black"/>
                </a:solidFill>
                <a:latin typeface="Calibri" panose="020F0502020204030204" pitchFamily="34" charset="0"/>
              </a:rPr>
              <a:t>?</a:t>
            </a:r>
          </a:p>
          <a:p>
            <a:pPr marL="457200" lvl="0" indent="-457200">
              <a:buFont typeface="Arial" panose="020B0604020202020204" pitchFamily="34" charset="0"/>
              <a:buChar char="•"/>
            </a:pPr>
            <a:r>
              <a:rPr lang="en-GB" sz="3200" dirty="0">
                <a:solidFill>
                  <a:prstClr val="black"/>
                </a:solidFill>
                <a:latin typeface="Calibri" panose="020F0502020204030204" pitchFamily="34" charset="0"/>
              </a:rPr>
              <a:t>How will the data be used</a:t>
            </a:r>
            <a:r>
              <a:rPr lang="en-GB" sz="3200" dirty="0" smtClean="0">
                <a:solidFill>
                  <a:prstClr val="black"/>
                </a:solidFill>
                <a:latin typeface="Calibri" panose="020F0502020204030204" pitchFamily="34" charset="0"/>
              </a:rPr>
              <a:t>?</a:t>
            </a:r>
          </a:p>
          <a:p>
            <a:pPr marL="457200" lvl="0" indent="-457200">
              <a:buFont typeface="Arial" panose="020B0604020202020204" pitchFamily="34" charset="0"/>
              <a:buChar char="•"/>
            </a:pPr>
            <a:r>
              <a:rPr lang="en-GB" sz="3200" dirty="0">
                <a:solidFill>
                  <a:prstClr val="black"/>
                </a:solidFill>
                <a:latin typeface="Calibri" panose="020F0502020204030204" pitchFamily="34" charset="0"/>
              </a:rPr>
              <a:t>How can you help?</a:t>
            </a:r>
            <a:endParaRPr lang="en-GB" sz="3200" dirty="0" smtClean="0">
              <a:solidFill>
                <a:prstClr val="black"/>
              </a:solidFill>
              <a:latin typeface="Calibri" panose="020F0502020204030204" pitchFamily="34" charset="0"/>
            </a:endParaRPr>
          </a:p>
          <a:p>
            <a:pPr marL="457200" lvl="0" indent="-457200">
              <a:buFont typeface="Arial" panose="020B0604020202020204" pitchFamily="34" charset="0"/>
              <a:buChar char="•"/>
            </a:pPr>
            <a:r>
              <a:rPr lang="en-GB" sz="3200" dirty="0" smtClean="0">
                <a:solidFill>
                  <a:prstClr val="black"/>
                </a:solidFill>
                <a:latin typeface="Calibri" panose="020F0502020204030204" pitchFamily="34" charset="0"/>
              </a:rPr>
              <a:t>Correct </a:t>
            </a:r>
            <a:r>
              <a:rPr lang="en-GB" sz="3200" dirty="0">
                <a:solidFill>
                  <a:prstClr val="black"/>
                </a:solidFill>
                <a:latin typeface="Calibri" panose="020F0502020204030204" pitchFamily="34" charset="0"/>
              </a:rPr>
              <a:t>pronunciation / articulation of </a:t>
            </a:r>
            <a:r>
              <a:rPr lang="en-GB" sz="3200" dirty="0" smtClean="0">
                <a:solidFill>
                  <a:prstClr val="black"/>
                </a:solidFill>
                <a:latin typeface="Calibri" panose="020F0502020204030204" pitchFamily="34" charset="0"/>
              </a:rPr>
              <a:t>phonemes</a:t>
            </a:r>
            <a:endParaRPr lang="en-GB" sz="3200" dirty="0">
              <a:solidFill>
                <a:prstClr val="black"/>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4"/>
            <a:ext cx="8229600" cy="1080120"/>
          </a:xfrm>
        </p:spPr>
        <p:txBody>
          <a:bodyPr>
            <a:noAutofit/>
          </a:bodyPr>
          <a:lstStyle/>
          <a:p>
            <a:r>
              <a:rPr lang="en-GB" sz="3200" dirty="0" smtClean="0"/>
              <a:t>Finally, remember, </a:t>
            </a:r>
            <a:r>
              <a:rPr lang="en-GB" sz="3200" dirty="0"/>
              <a:t>using phonics </a:t>
            </a:r>
            <a:r>
              <a:rPr lang="en-GB" sz="3200" dirty="0" smtClean="0"/>
              <a:t>is </a:t>
            </a:r>
            <a:r>
              <a:rPr lang="en-GB" sz="3200" dirty="0"/>
              <a:t>only </a:t>
            </a:r>
            <a:r>
              <a:rPr lang="en-GB" sz="3200" dirty="0" smtClean="0"/>
              <a:t>one strategy </a:t>
            </a:r>
            <a:r>
              <a:rPr lang="en-GB" sz="3200" dirty="0"/>
              <a:t>needed to become a fluent reader.</a:t>
            </a:r>
            <a:r>
              <a:rPr lang="en-GB" sz="3600" dirty="0"/>
              <a:t/>
            </a:r>
            <a:br>
              <a:rPr lang="en-GB" sz="3600" dirty="0"/>
            </a:br>
            <a:endParaRPr lang="en-GB" sz="3600" dirty="0"/>
          </a:p>
        </p:txBody>
      </p:sp>
      <p:sp>
        <p:nvSpPr>
          <p:cNvPr id="3" name="Content Placeholder 2"/>
          <p:cNvSpPr>
            <a:spLocks noGrp="1"/>
          </p:cNvSpPr>
          <p:nvPr>
            <p:ph idx="1"/>
          </p:nvPr>
        </p:nvSpPr>
        <p:spPr/>
        <p:txBody>
          <a:bodyPr>
            <a:normAutofit/>
          </a:bodyPr>
          <a:lstStyle/>
          <a:p>
            <a:pPr marL="0" indent="0">
              <a:spcBef>
                <a:spcPct val="50000"/>
              </a:spcBef>
              <a:buNone/>
            </a:pPr>
            <a:r>
              <a:rPr lang="en-GB" dirty="0" smtClean="0">
                <a:latin typeface="Calibri" panose="020F0502020204030204" pitchFamily="34" charset="0"/>
              </a:rPr>
              <a:t>Please continue to read with your child each evening and encourage them to:</a:t>
            </a:r>
          </a:p>
          <a:p>
            <a:pPr>
              <a:spcBef>
                <a:spcPct val="50000"/>
              </a:spcBef>
              <a:buFontTx/>
              <a:buChar char="•"/>
            </a:pPr>
            <a:r>
              <a:rPr lang="en-GB" dirty="0" smtClean="0">
                <a:latin typeface="Calibri" panose="020F0502020204030204" pitchFamily="34" charset="0"/>
              </a:rPr>
              <a:t>Re-read as they go to check it makes sense</a:t>
            </a:r>
          </a:p>
          <a:p>
            <a:pPr>
              <a:spcBef>
                <a:spcPct val="50000"/>
              </a:spcBef>
              <a:buFontTx/>
              <a:buChar char="•"/>
            </a:pPr>
            <a:r>
              <a:rPr lang="en-GB" dirty="0" smtClean="0">
                <a:latin typeface="Calibri" panose="020F0502020204030204" pitchFamily="34" charset="0"/>
              </a:rPr>
              <a:t>Use pictures for clues</a:t>
            </a:r>
          </a:p>
          <a:p>
            <a:pPr>
              <a:spcBef>
                <a:spcPct val="50000"/>
              </a:spcBef>
              <a:buFontTx/>
              <a:buChar char="•"/>
            </a:pPr>
            <a:r>
              <a:rPr lang="en-GB" dirty="0" smtClean="0">
                <a:latin typeface="Calibri" panose="020F0502020204030204" pitchFamily="34" charset="0"/>
              </a:rPr>
              <a:t>Try to remember the shape of words</a:t>
            </a:r>
          </a:p>
          <a:p>
            <a:pPr>
              <a:spcBef>
                <a:spcPct val="50000"/>
              </a:spcBef>
              <a:buFontTx/>
              <a:buChar char="•"/>
            </a:pPr>
            <a:r>
              <a:rPr lang="en-GB" dirty="0" smtClean="0">
                <a:latin typeface="Calibri" panose="020F0502020204030204" pitchFamily="34" charset="0"/>
              </a:rPr>
              <a:t>Ask and answer questions about the book</a:t>
            </a:r>
          </a:p>
          <a:p>
            <a:pPr>
              <a:spcBef>
                <a:spcPct val="50000"/>
              </a:spcBef>
              <a:buFontTx/>
              <a:buChar char="•"/>
            </a:pPr>
            <a:r>
              <a:rPr lang="en-GB" sz="4000" dirty="0" smtClean="0">
                <a:latin typeface="Calibri" panose="020F0502020204030204" pitchFamily="34" charset="0"/>
              </a:rPr>
              <a:t>And most importantly enjoy reading!</a:t>
            </a:r>
          </a:p>
          <a:p>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4000" dirty="0" smtClean="0"/>
              <a:t>Thank you for attending the </a:t>
            </a:r>
            <a:br>
              <a:rPr lang="en-GB" sz="4000" dirty="0" smtClean="0"/>
            </a:br>
            <a:r>
              <a:rPr lang="en-GB" sz="4000" dirty="0" smtClean="0"/>
              <a:t>talk today!</a:t>
            </a:r>
            <a:endParaRPr lang="en-GB" sz="4000" dirty="0"/>
          </a:p>
        </p:txBody>
      </p:sp>
      <p:sp>
        <p:nvSpPr>
          <p:cNvPr id="3" name="Content Placeholder 2"/>
          <p:cNvSpPr>
            <a:spLocks noGrp="1"/>
          </p:cNvSpPr>
          <p:nvPr>
            <p:ph idx="1"/>
          </p:nvPr>
        </p:nvSpPr>
        <p:spPr/>
        <p:txBody>
          <a:bodyPr>
            <a:normAutofit/>
          </a:bodyPr>
          <a:lstStyle/>
          <a:p>
            <a:pPr marL="109728" indent="0" algn="ctr">
              <a:buNone/>
            </a:pPr>
            <a:r>
              <a:rPr lang="en-GB" sz="3600" dirty="0" smtClean="0">
                <a:latin typeface="+mj-lt"/>
              </a:rPr>
              <a:t>Questions</a:t>
            </a:r>
          </a:p>
          <a:p>
            <a:pPr marL="109728" indent="0" algn="ctr">
              <a:buNone/>
            </a:pPr>
            <a:endParaRPr lang="en-GB" sz="3600" dirty="0" smtClean="0"/>
          </a:p>
          <a:p>
            <a:pPr marL="109728" indent="0" algn="ctr">
              <a:buNone/>
            </a:pPr>
            <a:endParaRPr lang="en-GB" sz="3600" dirty="0" smtClean="0"/>
          </a:p>
          <a:p>
            <a:pPr marL="109728" indent="0" algn="ctr">
              <a:buNone/>
            </a:pPr>
            <a:endParaRPr lang="en-GB" sz="3600" dirty="0" smtClean="0"/>
          </a:p>
          <a:p>
            <a:pPr marL="109728" indent="0" algn="ctr">
              <a:buNone/>
            </a:pPr>
            <a:r>
              <a:rPr lang="en-GB" sz="3600" dirty="0" smtClean="0">
                <a:latin typeface="+mj-lt"/>
              </a:rPr>
              <a:t>Please complete an evaluation form before you leave.</a:t>
            </a:r>
            <a:endParaRPr lang="en-GB" sz="3600" dirty="0">
              <a:latin typeface="+mj-lt"/>
            </a:endParaRPr>
          </a:p>
        </p:txBody>
      </p:sp>
      <p:pic>
        <p:nvPicPr>
          <p:cNvPr id="4" name="Picture 14" descr="http://www.nyworms.com/images/question%20marks.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03848" y="2492896"/>
            <a:ext cx="3079229" cy="1847537"/>
          </a:xfrm>
          <a:prstGeom prst="rect">
            <a:avLst/>
          </a:prstGeom>
          <a:noFill/>
          <a:ln w="9525">
            <a:noFill/>
            <a:miter lim="800000"/>
            <a:headEnd/>
            <a:tailEnd/>
          </a:ln>
        </p:spPr>
      </p:pic>
    </p:spTree>
    <p:extLst>
      <p:ext uri="{BB962C8B-B14F-4D97-AF65-F5344CB8AC3E}">
        <p14:creationId xmlns:p14="http://schemas.microsoft.com/office/powerpoint/2010/main" val="33627531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solidFill>
                  <a:srgbClr val="04617B"/>
                </a:solidFill>
                <a:latin typeface="Calibri" panose="020F0502020204030204" pitchFamily="34" charset="0"/>
              </a:rPr>
              <a:t>Correct pronunciation / articulation</a:t>
            </a:r>
            <a:endParaRPr lang="en-GB" dirty="0"/>
          </a:p>
        </p:txBody>
      </p:sp>
      <p:pic>
        <p:nvPicPr>
          <p:cNvPr id="5" name="Content Placeholder 4"/>
          <p:cNvPicPr>
            <a:picLocks noGrp="1" noChangeAspect="1"/>
          </p:cNvPicPr>
          <p:nvPr>
            <p:ph idx="1"/>
          </p:nvPr>
        </p:nvPicPr>
        <p:blipFill>
          <a:blip r:embed="rId2"/>
          <a:stretch>
            <a:fillRect/>
          </a:stretch>
        </p:blipFill>
        <p:spPr>
          <a:xfrm>
            <a:off x="1907704" y="2636912"/>
            <a:ext cx="4493141" cy="2737341"/>
          </a:xfrm>
          <a:prstGeom prst="rect">
            <a:avLst/>
          </a:prstGeom>
        </p:spPr>
      </p:pic>
      <p:pic>
        <p:nvPicPr>
          <p:cNvPr id="6" name="Picture 5"/>
          <p:cNvPicPr>
            <a:picLocks noChangeAspect="1"/>
          </p:cNvPicPr>
          <p:nvPr/>
        </p:nvPicPr>
        <p:blipFill>
          <a:blip r:embed="rId3"/>
          <a:stretch>
            <a:fillRect/>
          </a:stretch>
        </p:blipFill>
        <p:spPr>
          <a:xfrm>
            <a:off x="1547664" y="5661248"/>
            <a:ext cx="5596613" cy="536494"/>
          </a:xfrm>
          <a:prstGeom prst="rect">
            <a:avLst/>
          </a:prstGeom>
        </p:spPr>
      </p:pic>
    </p:spTree>
    <p:extLst>
      <p:ext uri="{BB962C8B-B14F-4D97-AF65-F5344CB8AC3E}">
        <p14:creationId xmlns:p14="http://schemas.microsoft.com/office/powerpoint/2010/main" val="17847509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683568" y="1124744"/>
            <a:ext cx="5040560" cy="717600"/>
          </a:xfrm>
        </p:spPr>
        <p:txBody>
          <a:bodyPr>
            <a:normAutofit/>
          </a:bodyPr>
          <a:lstStyle/>
          <a:p>
            <a:pPr eaLnBrk="1" hangingPunct="1"/>
            <a:r>
              <a:rPr lang="en-GB" sz="4000" dirty="0" smtClean="0"/>
              <a:t>                     A Real Treat</a:t>
            </a:r>
          </a:p>
        </p:txBody>
      </p:sp>
      <p:sp>
        <p:nvSpPr>
          <p:cNvPr id="29700" name="Rectangle 3"/>
          <p:cNvSpPr>
            <a:spLocks noGrp="1" noChangeArrowheads="1"/>
          </p:cNvSpPr>
          <p:nvPr>
            <p:ph idx="1"/>
          </p:nvPr>
        </p:nvSpPr>
        <p:spPr>
          <a:xfrm>
            <a:off x="203200" y="1842344"/>
            <a:ext cx="8229600" cy="4610992"/>
          </a:xfrm>
        </p:spPr>
        <p:txBody>
          <a:bodyPr>
            <a:normAutofit/>
          </a:bodyPr>
          <a:lstStyle/>
          <a:p>
            <a:pPr eaLnBrk="1" hangingPunct="1">
              <a:buFontTx/>
              <a:buNone/>
            </a:pPr>
            <a:r>
              <a:rPr lang="en-GB" sz="2400" dirty="0" smtClean="0"/>
              <a:t>   </a:t>
            </a:r>
            <a:r>
              <a:rPr lang="en-GB" sz="2400" dirty="0" smtClean="0">
                <a:latin typeface="+mj-lt"/>
              </a:rPr>
              <a:t>Tom was very happy. It was the weekend and he was off to the beach with his mum and dad, his puppy and baby Pete.</a:t>
            </a:r>
          </a:p>
          <a:p>
            <a:pPr eaLnBrk="1" hangingPunct="1">
              <a:buFontTx/>
              <a:buNone/>
            </a:pPr>
            <a:r>
              <a:rPr lang="en-GB" sz="2400" dirty="0" smtClean="0">
                <a:latin typeface="+mj-lt"/>
              </a:rPr>
              <a:t>    ‘Help me pack the green bag,’ said mum. ‘We need sun cream and lots to eat.’</a:t>
            </a:r>
          </a:p>
          <a:p>
            <a:pPr eaLnBrk="1" hangingPunct="1">
              <a:buFontTx/>
              <a:buNone/>
            </a:pPr>
            <a:r>
              <a:rPr lang="en-GB" sz="2400" dirty="0" smtClean="0">
                <a:latin typeface="+mj-lt"/>
              </a:rPr>
              <a:t>    Tom got into his seat in the back of the car and the puppy got on his knee. Pete held his toy sheep. Off they went. Beep! Beep!</a:t>
            </a:r>
          </a:p>
          <a:p>
            <a:pPr eaLnBrk="1" hangingPunct="1">
              <a:buFontTx/>
              <a:buNone/>
            </a:pPr>
            <a:r>
              <a:rPr lang="en-GB" sz="2400" dirty="0" smtClean="0">
                <a:latin typeface="+mj-lt"/>
              </a:rPr>
              <a:t>    At the end of the street there was a big truck. It had lost a wheel.</a:t>
            </a:r>
          </a:p>
          <a:p>
            <a:pPr eaLnBrk="1" hangingPunct="1">
              <a:buFontTx/>
              <a:buNone/>
            </a:pPr>
            <a:r>
              <a:rPr lang="en-GB" sz="2400" dirty="0" smtClean="0">
                <a:latin typeface="+mj-lt"/>
              </a:rPr>
              <a:t>   ‘Oh, no,’ said Tom. ‘We’ll be here for a week!’</a:t>
            </a:r>
          </a:p>
          <a:p>
            <a:pPr eaLnBrk="1" hangingPunct="1">
              <a:buFontTx/>
              <a:buNone/>
            </a:pPr>
            <a:r>
              <a:rPr lang="en-GB" sz="2400" dirty="0" smtClean="0">
                <a:latin typeface="+mj-lt"/>
              </a:rPr>
              <a:t>    Dad went to speak to the driver to see if he could help.</a:t>
            </a:r>
          </a:p>
        </p:txBody>
      </p:sp>
      <p:sp>
        <p:nvSpPr>
          <p:cNvPr id="5" name="Slide Number Placeholder 3"/>
          <p:cNvSpPr>
            <a:spLocks noGrp="1"/>
          </p:cNvSpPr>
          <p:nvPr>
            <p:ph type="sldNum" sz="quarter" idx="12"/>
          </p:nvPr>
        </p:nvSpPr>
        <p:spPr/>
        <p:txBody>
          <a:bodyPr/>
          <a:lstStyle/>
          <a:p>
            <a:pPr>
              <a:defRPr/>
            </a:pPr>
            <a:fld id="{5C3FC7A9-4A30-43A5-8F6E-5934BD593F92}" type="slidenum">
              <a:rPr lang="en-GB"/>
              <a:pPr>
                <a:defRPr/>
              </a:pPr>
              <a:t>23</a:t>
            </a:fld>
            <a:endParaRPr lang="en-GB"/>
          </a:p>
        </p:txBody>
      </p:sp>
      <p:pic>
        <p:nvPicPr>
          <p:cNvPr id="29701" name="Picture 5" descr="j01997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 y="177800"/>
            <a:ext cx="9779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701232" y="486852"/>
            <a:ext cx="4572000" cy="769441"/>
          </a:xfrm>
          <a:prstGeom prst="rect">
            <a:avLst/>
          </a:prstGeom>
        </p:spPr>
        <p:txBody>
          <a:bodyPr>
            <a:spAutoFit/>
          </a:bodyPr>
          <a:lstStyle/>
          <a:p>
            <a:r>
              <a:rPr lang="en-GB" sz="2200" dirty="0">
                <a:solidFill>
                  <a:srgbClr val="FF0000"/>
                </a:solidFill>
                <a:latin typeface="Calibri"/>
                <a:ea typeface="+mj-ea"/>
                <a:cs typeface="+mj-cs"/>
              </a:rPr>
              <a:t>Can you spot the different graphemes for ‘</a:t>
            </a:r>
            <a:r>
              <a:rPr lang="en-GB" sz="2200" dirty="0" err="1">
                <a:solidFill>
                  <a:srgbClr val="FF0000"/>
                </a:solidFill>
                <a:latin typeface="Calibri"/>
                <a:ea typeface="+mj-ea"/>
                <a:cs typeface="+mj-cs"/>
              </a:rPr>
              <a:t>ee</a:t>
            </a:r>
            <a:r>
              <a:rPr lang="en-GB" sz="2200" dirty="0">
                <a:solidFill>
                  <a:srgbClr val="FF0000"/>
                </a:solidFill>
                <a:latin typeface="Calibri"/>
                <a:ea typeface="+mj-ea"/>
                <a:cs typeface="+mj-cs"/>
              </a:rPr>
              <a:t>’ in this passage?  </a:t>
            </a:r>
            <a:endParaRPr lang="en-GB" sz="2200" dirty="0" smtClean="0">
              <a:solidFill>
                <a:srgbClr val="FF0000"/>
              </a:solidFill>
              <a:latin typeface="Calibri"/>
              <a:ea typeface="+mj-ea"/>
              <a:cs typeface="+mj-cs"/>
            </a:endParaRPr>
          </a:p>
        </p:txBody>
      </p:sp>
      <p:pic>
        <p:nvPicPr>
          <p:cNvPr id="3" name="Picture 2"/>
          <p:cNvPicPr>
            <a:picLocks noChangeAspect="1"/>
          </p:cNvPicPr>
          <p:nvPr/>
        </p:nvPicPr>
        <p:blipFill>
          <a:blip r:embed="rId4"/>
          <a:stretch>
            <a:fillRect/>
          </a:stretch>
        </p:blipFill>
        <p:spPr>
          <a:xfrm>
            <a:off x="6273232" y="150147"/>
            <a:ext cx="2755631" cy="993734"/>
          </a:xfrm>
          <a:prstGeom prst="rect">
            <a:avLst/>
          </a:prstGeom>
        </p:spPr>
      </p:pic>
    </p:spTree>
    <p:extLst>
      <p:ext uri="{BB962C8B-B14F-4D97-AF65-F5344CB8AC3E}">
        <p14:creationId xmlns:p14="http://schemas.microsoft.com/office/powerpoint/2010/main" val="3543377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457200" y="476672"/>
            <a:ext cx="8229600" cy="1008112"/>
          </a:xfrm>
        </p:spPr>
        <p:txBody>
          <a:bodyPr/>
          <a:lstStyle/>
          <a:p>
            <a:pPr eaLnBrk="1" hangingPunct="1"/>
            <a:r>
              <a:rPr lang="en-GB" dirty="0" smtClean="0"/>
              <a:t>                     A Real Treat</a:t>
            </a:r>
          </a:p>
        </p:txBody>
      </p:sp>
      <p:sp>
        <p:nvSpPr>
          <p:cNvPr id="30724" name="Rectangle 3"/>
          <p:cNvSpPr>
            <a:spLocks noGrp="1" noChangeArrowheads="1"/>
          </p:cNvSpPr>
          <p:nvPr>
            <p:ph idx="1"/>
          </p:nvPr>
        </p:nvSpPr>
        <p:spPr>
          <a:xfrm>
            <a:off x="203200" y="1412777"/>
            <a:ext cx="8229600" cy="4718148"/>
          </a:xfrm>
        </p:spPr>
        <p:txBody>
          <a:bodyPr>
            <a:normAutofit/>
          </a:bodyPr>
          <a:lstStyle/>
          <a:p>
            <a:pPr eaLnBrk="1" hangingPunct="1">
              <a:buFontTx/>
              <a:buNone/>
            </a:pPr>
            <a:r>
              <a:rPr lang="en-GB" sz="2400" dirty="0" smtClean="0"/>
              <a:t>   Tom was ver</a:t>
            </a:r>
            <a:r>
              <a:rPr lang="en-GB" sz="2400" dirty="0" smtClean="0">
                <a:solidFill>
                  <a:srgbClr val="FF0000"/>
                </a:solidFill>
              </a:rPr>
              <a:t>y</a:t>
            </a:r>
            <a:r>
              <a:rPr lang="en-GB" sz="2400" dirty="0" smtClean="0"/>
              <a:t> happ</a:t>
            </a:r>
            <a:r>
              <a:rPr lang="en-GB" sz="2400" dirty="0" smtClean="0">
                <a:solidFill>
                  <a:srgbClr val="FF0000"/>
                </a:solidFill>
              </a:rPr>
              <a:t>y</a:t>
            </a:r>
            <a:r>
              <a:rPr lang="en-GB" sz="2400" dirty="0" smtClean="0"/>
              <a:t>. It was the w</a:t>
            </a:r>
            <a:r>
              <a:rPr lang="en-GB" sz="2400" dirty="0" smtClean="0">
                <a:solidFill>
                  <a:srgbClr val="FF0000"/>
                </a:solidFill>
              </a:rPr>
              <a:t>ee</a:t>
            </a:r>
            <a:r>
              <a:rPr lang="en-GB" sz="2400" dirty="0" smtClean="0"/>
              <a:t>kend and h</a:t>
            </a:r>
            <a:r>
              <a:rPr lang="en-GB" sz="2400" dirty="0" smtClean="0">
                <a:solidFill>
                  <a:srgbClr val="FF0000"/>
                </a:solidFill>
              </a:rPr>
              <a:t>e</a:t>
            </a:r>
            <a:r>
              <a:rPr lang="en-GB" sz="2400" dirty="0" smtClean="0"/>
              <a:t> was off to the b</a:t>
            </a:r>
            <a:r>
              <a:rPr lang="en-GB" sz="2400" dirty="0" smtClean="0">
                <a:solidFill>
                  <a:srgbClr val="FF0000"/>
                </a:solidFill>
              </a:rPr>
              <a:t>ea</a:t>
            </a:r>
            <a:r>
              <a:rPr lang="en-GB" sz="2400" dirty="0" smtClean="0"/>
              <a:t>ch with his mum and dad, his pupp</a:t>
            </a:r>
            <a:r>
              <a:rPr lang="en-GB" sz="2400" dirty="0" smtClean="0">
                <a:solidFill>
                  <a:srgbClr val="FF0000"/>
                </a:solidFill>
              </a:rPr>
              <a:t>y</a:t>
            </a:r>
            <a:r>
              <a:rPr lang="en-GB" sz="2400" dirty="0" smtClean="0"/>
              <a:t> and bab</a:t>
            </a:r>
            <a:r>
              <a:rPr lang="en-GB" sz="2400" dirty="0" smtClean="0">
                <a:solidFill>
                  <a:srgbClr val="FF0000"/>
                </a:solidFill>
              </a:rPr>
              <a:t>y</a:t>
            </a:r>
            <a:r>
              <a:rPr lang="en-GB" sz="2400" dirty="0" smtClean="0"/>
              <a:t> P</a:t>
            </a:r>
            <a:r>
              <a:rPr lang="en-GB" sz="2400" dirty="0" smtClean="0">
                <a:solidFill>
                  <a:srgbClr val="FF0000"/>
                </a:solidFill>
              </a:rPr>
              <a:t>e</a:t>
            </a:r>
            <a:r>
              <a:rPr lang="en-GB" sz="2400" dirty="0" smtClean="0"/>
              <a:t>t</a:t>
            </a:r>
            <a:r>
              <a:rPr lang="en-GB" sz="2400" dirty="0" smtClean="0">
                <a:solidFill>
                  <a:srgbClr val="FF0000"/>
                </a:solidFill>
              </a:rPr>
              <a:t>e</a:t>
            </a:r>
            <a:r>
              <a:rPr lang="en-GB" sz="2400" dirty="0" smtClean="0"/>
              <a:t>.</a:t>
            </a:r>
          </a:p>
          <a:p>
            <a:pPr eaLnBrk="1" hangingPunct="1">
              <a:buFontTx/>
              <a:buNone/>
            </a:pPr>
            <a:r>
              <a:rPr lang="en-GB" sz="2400" dirty="0" smtClean="0"/>
              <a:t>    ‘Help m</a:t>
            </a:r>
            <a:r>
              <a:rPr lang="en-GB" sz="2400" dirty="0" smtClean="0">
                <a:solidFill>
                  <a:srgbClr val="FF0000"/>
                </a:solidFill>
              </a:rPr>
              <a:t>e</a:t>
            </a:r>
            <a:r>
              <a:rPr lang="en-GB" sz="2400" dirty="0" smtClean="0"/>
              <a:t> pack the gr</a:t>
            </a:r>
            <a:r>
              <a:rPr lang="en-GB" sz="2400" dirty="0" smtClean="0">
                <a:solidFill>
                  <a:srgbClr val="FF0000"/>
                </a:solidFill>
              </a:rPr>
              <a:t>ee</a:t>
            </a:r>
            <a:r>
              <a:rPr lang="en-GB" sz="2400" dirty="0" smtClean="0"/>
              <a:t>n bag,’ said mum. ‘We n</a:t>
            </a:r>
            <a:r>
              <a:rPr lang="en-GB" sz="2400" dirty="0" smtClean="0">
                <a:solidFill>
                  <a:srgbClr val="FF0000"/>
                </a:solidFill>
              </a:rPr>
              <a:t>ee</a:t>
            </a:r>
            <a:r>
              <a:rPr lang="en-GB" sz="2400" dirty="0" smtClean="0"/>
              <a:t>d sun cr</a:t>
            </a:r>
            <a:r>
              <a:rPr lang="en-GB" sz="2400" dirty="0" smtClean="0">
                <a:solidFill>
                  <a:srgbClr val="FF0000"/>
                </a:solidFill>
              </a:rPr>
              <a:t>ea</a:t>
            </a:r>
            <a:r>
              <a:rPr lang="en-GB" sz="2400" dirty="0" smtClean="0"/>
              <a:t>m and lots to </a:t>
            </a:r>
            <a:r>
              <a:rPr lang="en-GB" sz="2400" dirty="0" smtClean="0">
                <a:solidFill>
                  <a:srgbClr val="FF0000"/>
                </a:solidFill>
              </a:rPr>
              <a:t>ea</a:t>
            </a:r>
            <a:r>
              <a:rPr lang="en-GB" sz="2400" dirty="0" smtClean="0"/>
              <a:t>t.’</a:t>
            </a:r>
          </a:p>
          <a:p>
            <a:pPr eaLnBrk="1" hangingPunct="1">
              <a:buFontTx/>
              <a:buNone/>
            </a:pPr>
            <a:r>
              <a:rPr lang="en-GB" sz="2400" dirty="0" smtClean="0"/>
              <a:t>    Tom got into his s</a:t>
            </a:r>
            <a:r>
              <a:rPr lang="en-GB" sz="2400" dirty="0" smtClean="0">
                <a:solidFill>
                  <a:srgbClr val="FF0000"/>
                </a:solidFill>
              </a:rPr>
              <a:t>ea</a:t>
            </a:r>
            <a:r>
              <a:rPr lang="en-GB" sz="2400" dirty="0" smtClean="0"/>
              <a:t>t in the back of the car and the pupp</a:t>
            </a:r>
            <a:r>
              <a:rPr lang="en-GB" sz="2400" dirty="0" smtClean="0">
                <a:solidFill>
                  <a:srgbClr val="FF0000"/>
                </a:solidFill>
              </a:rPr>
              <a:t>y</a:t>
            </a:r>
            <a:r>
              <a:rPr lang="en-GB" sz="2400" dirty="0" smtClean="0"/>
              <a:t> got on his kn</a:t>
            </a:r>
            <a:r>
              <a:rPr lang="en-GB" sz="2400" dirty="0" smtClean="0">
                <a:solidFill>
                  <a:srgbClr val="FF0000"/>
                </a:solidFill>
              </a:rPr>
              <a:t>ee</a:t>
            </a:r>
            <a:r>
              <a:rPr lang="en-GB" sz="2400" dirty="0" smtClean="0"/>
              <a:t>. P</a:t>
            </a:r>
            <a:r>
              <a:rPr lang="en-GB" sz="2400" dirty="0" smtClean="0">
                <a:solidFill>
                  <a:srgbClr val="FF0000"/>
                </a:solidFill>
              </a:rPr>
              <a:t>e</a:t>
            </a:r>
            <a:r>
              <a:rPr lang="en-GB" sz="2400" dirty="0" smtClean="0"/>
              <a:t>t</a:t>
            </a:r>
            <a:r>
              <a:rPr lang="en-GB" sz="2400" dirty="0" smtClean="0">
                <a:solidFill>
                  <a:srgbClr val="FF0000"/>
                </a:solidFill>
              </a:rPr>
              <a:t>e</a:t>
            </a:r>
            <a:r>
              <a:rPr lang="en-GB" sz="2400" dirty="0" smtClean="0"/>
              <a:t> held his toy sh</a:t>
            </a:r>
            <a:r>
              <a:rPr lang="en-GB" sz="2400" dirty="0" smtClean="0">
                <a:solidFill>
                  <a:srgbClr val="FF0000"/>
                </a:solidFill>
              </a:rPr>
              <a:t>ee</a:t>
            </a:r>
            <a:r>
              <a:rPr lang="en-GB" sz="2400" dirty="0" smtClean="0"/>
              <a:t>p. Off they went. B</a:t>
            </a:r>
            <a:r>
              <a:rPr lang="en-GB" sz="2400" dirty="0" smtClean="0">
                <a:solidFill>
                  <a:srgbClr val="FF0000"/>
                </a:solidFill>
              </a:rPr>
              <a:t>ee</a:t>
            </a:r>
            <a:r>
              <a:rPr lang="en-GB" sz="2400" dirty="0" smtClean="0"/>
              <a:t>p! B</a:t>
            </a:r>
            <a:r>
              <a:rPr lang="en-GB" sz="2400" dirty="0" smtClean="0">
                <a:solidFill>
                  <a:srgbClr val="FF0000"/>
                </a:solidFill>
              </a:rPr>
              <a:t>ee</a:t>
            </a:r>
            <a:r>
              <a:rPr lang="en-GB" sz="2400" dirty="0" smtClean="0"/>
              <a:t>p!</a:t>
            </a:r>
          </a:p>
          <a:p>
            <a:pPr eaLnBrk="1" hangingPunct="1">
              <a:buFontTx/>
              <a:buNone/>
            </a:pPr>
            <a:r>
              <a:rPr lang="en-GB" sz="2400" dirty="0" smtClean="0"/>
              <a:t>    At the end of the str</a:t>
            </a:r>
            <a:r>
              <a:rPr lang="en-GB" sz="2400" dirty="0" smtClean="0">
                <a:solidFill>
                  <a:srgbClr val="FF0000"/>
                </a:solidFill>
              </a:rPr>
              <a:t>ee</a:t>
            </a:r>
            <a:r>
              <a:rPr lang="en-GB" sz="2400" dirty="0" smtClean="0"/>
              <a:t>t there was a big truck. It had lost a wh</a:t>
            </a:r>
            <a:r>
              <a:rPr lang="en-GB" sz="2400" dirty="0" smtClean="0">
                <a:solidFill>
                  <a:srgbClr val="FF0000"/>
                </a:solidFill>
              </a:rPr>
              <a:t>ee</a:t>
            </a:r>
            <a:r>
              <a:rPr lang="en-GB" sz="2400" dirty="0" smtClean="0"/>
              <a:t>l.</a:t>
            </a:r>
          </a:p>
          <a:p>
            <a:pPr eaLnBrk="1" hangingPunct="1">
              <a:buFontTx/>
              <a:buNone/>
            </a:pPr>
            <a:r>
              <a:rPr lang="en-GB" sz="2400" dirty="0" smtClean="0"/>
              <a:t>   ‘Oh, no,’ said Tom. ‘W</a:t>
            </a:r>
            <a:r>
              <a:rPr lang="en-GB" sz="2400" dirty="0" smtClean="0">
                <a:solidFill>
                  <a:srgbClr val="FF0000"/>
                </a:solidFill>
              </a:rPr>
              <a:t>e</a:t>
            </a:r>
            <a:r>
              <a:rPr lang="en-GB" sz="2400" dirty="0" smtClean="0"/>
              <a:t>’ll b</a:t>
            </a:r>
            <a:r>
              <a:rPr lang="en-GB" sz="2400" dirty="0" smtClean="0">
                <a:solidFill>
                  <a:srgbClr val="FF0000"/>
                </a:solidFill>
              </a:rPr>
              <a:t>e</a:t>
            </a:r>
            <a:r>
              <a:rPr lang="en-GB" sz="2400" dirty="0" smtClean="0">
                <a:solidFill>
                  <a:srgbClr val="FFFF00"/>
                </a:solidFill>
              </a:rPr>
              <a:t> </a:t>
            </a:r>
            <a:r>
              <a:rPr lang="en-GB" sz="2400" dirty="0" smtClean="0"/>
              <a:t>here for a w</a:t>
            </a:r>
            <a:r>
              <a:rPr lang="en-GB" sz="2400" dirty="0" smtClean="0">
                <a:solidFill>
                  <a:srgbClr val="FF0000"/>
                </a:solidFill>
              </a:rPr>
              <a:t>ee</a:t>
            </a:r>
            <a:r>
              <a:rPr lang="en-GB" sz="2400" dirty="0" smtClean="0"/>
              <a:t>k!’</a:t>
            </a:r>
          </a:p>
          <a:p>
            <a:pPr eaLnBrk="1" hangingPunct="1">
              <a:buFontTx/>
              <a:buNone/>
            </a:pPr>
            <a:r>
              <a:rPr lang="en-GB" sz="2400" dirty="0" smtClean="0"/>
              <a:t>    Dad went to sp</a:t>
            </a:r>
            <a:r>
              <a:rPr lang="en-GB" sz="2400" dirty="0" smtClean="0">
                <a:solidFill>
                  <a:srgbClr val="FF0000"/>
                </a:solidFill>
              </a:rPr>
              <a:t>ea</a:t>
            </a:r>
            <a:r>
              <a:rPr lang="en-GB" sz="2400" dirty="0" smtClean="0"/>
              <a:t>k to the driver to s</a:t>
            </a:r>
            <a:r>
              <a:rPr lang="en-GB" sz="2400" dirty="0" smtClean="0">
                <a:solidFill>
                  <a:srgbClr val="FF0000"/>
                </a:solidFill>
              </a:rPr>
              <a:t>ee</a:t>
            </a:r>
            <a:r>
              <a:rPr lang="en-GB" sz="2400" dirty="0" smtClean="0"/>
              <a:t> if h</a:t>
            </a:r>
            <a:r>
              <a:rPr lang="en-GB" sz="2400" dirty="0" smtClean="0">
                <a:solidFill>
                  <a:srgbClr val="FF0000"/>
                </a:solidFill>
              </a:rPr>
              <a:t>e</a:t>
            </a:r>
            <a:r>
              <a:rPr lang="en-GB" sz="2400" dirty="0" smtClean="0"/>
              <a:t> could help.</a:t>
            </a:r>
          </a:p>
        </p:txBody>
      </p:sp>
      <p:sp>
        <p:nvSpPr>
          <p:cNvPr id="5" name="Slide Number Placeholder 3"/>
          <p:cNvSpPr>
            <a:spLocks noGrp="1"/>
          </p:cNvSpPr>
          <p:nvPr>
            <p:ph type="sldNum" sz="quarter" idx="12"/>
          </p:nvPr>
        </p:nvSpPr>
        <p:spPr/>
        <p:txBody>
          <a:bodyPr/>
          <a:lstStyle/>
          <a:p>
            <a:pPr>
              <a:defRPr/>
            </a:pPr>
            <a:fld id="{34BF06D1-4A40-4A34-9D20-8D4D4C874B33}" type="slidenum">
              <a:rPr lang="en-GB"/>
              <a:pPr>
                <a:defRPr/>
              </a:pPr>
              <a:t>24</a:t>
            </a:fld>
            <a:endParaRPr lang="en-GB"/>
          </a:p>
        </p:txBody>
      </p:sp>
      <p:pic>
        <p:nvPicPr>
          <p:cNvPr id="30725" name="Picture 4" descr="j01997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 y="177800"/>
            <a:ext cx="9779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002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Sort Words into Phoneme Frames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1678590"/>
              </p:ext>
            </p:extLst>
          </p:nvPr>
        </p:nvGraphicFramePr>
        <p:xfrm>
          <a:off x="457200" y="1935163"/>
          <a:ext cx="8229600" cy="222504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r>
                        <a:rPr lang="en-GB" dirty="0" err="1" smtClean="0"/>
                        <a:t>ee</a:t>
                      </a:r>
                      <a:endParaRPr lang="en-GB" dirty="0"/>
                    </a:p>
                  </a:txBody>
                  <a:tcPr/>
                </a:tc>
                <a:tc>
                  <a:txBody>
                    <a:bodyPr/>
                    <a:lstStyle/>
                    <a:p>
                      <a:r>
                        <a:rPr lang="en-GB" dirty="0" err="1" smtClean="0"/>
                        <a:t>ea</a:t>
                      </a:r>
                      <a:endParaRPr lang="en-GB" dirty="0"/>
                    </a:p>
                  </a:txBody>
                  <a:tcPr/>
                </a:tc>
                <a:tc>
                  <a:txBody>
                    <a:bodyPr/>
                    <a:lstStyle/>
                    <a:p>
                      <a:r>
                        <a:rPr lang="en-GB" dirty="0" smtClean="0"/>
                        <a:t>e-e</a:t>
                      </a:r>
                      <a:endParaRPr lang="en-GB" dirty="0"/>
                    </a:p>
                  </a:txBody>
                  <a:tcPr/>
                </a:tc>
                <a:tc>
                  <a:txBody>
                    <a:bodyPr/>
                    <a:lstStyle/>
                    <a:p>
                      <a:r>
                        <a:rPr lang="en-GB" dirty="0" err="1" smtClean="0"/>
                        <a:t>ey</a:t>
                      </a:r>
                      <a:endParaRPr lang="en-GB" dirty="0"/>
                    </a:p>
                  </a:txBody>
                  <a:tcPr/>
                </a:tc>
                <a:tc>
                  <a:txBody>
                    <a:bodyPr/>
                    <a:lstStyle/>
                    <a:p>
                      <a:r>
                        <a:rPr lang="en-GB" dirty="0" smtClean="0"/>
                        <a:t>y</a:t>
                      </a:r>
                      <a:endParaRPr lang="en-GB" dirty="0"/>
                    </a:p>
                  </a:txBody>
                  <a:tcPr/>
                </a:tc>
                <a:tc>
                  <a:txBody>
                    <a:bodyPr/>
                    <a:lstStyle/>
                    <a:p>
                      <a:r>
                        <a:rPr lang="en-GB" dirty="0" smtClean="0"/>
                        <a:t>e</a:t>
                      </a:r>
                      <a:endParaRPr lang="en-GB" dirty="0"/>
                    </a:p>
                  </a:txBody>
                  <a:tcPr/>
                </a:tc>
              </a:tr>
              <a:tr h="370840">
                <a:tc>
                  <a:txBody>
                    <a:bodyPr/>
                    <a:lstStyle/>
                    <a:p>
                      <a:r>
                        <a:rPr lang="en-GB" dirty="0" smtClean="0"/>
                        <a:t>see</a:t>
                      </a:r>
                      <a:endParaRPr lang="en-GB" dirty="0"/>
                    </a:p>
                  </a:txBody>
                  <a:tcPr/>
                </a:tc>
                <a:tc>
                  <a:txBody>
                    <a:bodyPr/>
                    <a:lstStyle/>
                    <a:p>
                      <a:r>
                        <a:rPr lang="en-GB" dirty="0" smtClean="0"/>
                        <a:t>eat</a:t>
                      </a:r>
                    </a:p>
                  </a:txBody>
                  <a:tcPr/>
                </a:tc>
                <a:tc>
                  <a:txBody>
                    <a:bodyPr/>
                    <a:lstStyle/>
                    <a:p>
                      <a:r>
                        <a:rPr lang="en-GB" dirty="0" smtClean="0"/>
                        <a:t>Pete</a:t>
                      </a:r>
                      <a:endParaRPr lang="en-GB" dirty="0"/>
                    </a:p>
                  </a:txBody>
                  <a:tcPr/>
                </a:tc>
                <a:tc>
                  <a:txBody>
                    <a:bodyPr/>
                    <a:lstStyle/>
                    <a:p>
                      <a:r>
                        <a:rPr lang="en-GB" dirty="0" smtClean="0"/>
                        <a:t>monkey</a:t>
                      </a:r>
                      <a:endParaRPr lang="en-GB" dirty="0"/>
                    </a:p>
                  </a:txBody>
                  <a:tcPr/>
                </a:tc>
                <a:tc>
                  <a:txBody>
                    <a:bodyPr/>
                    <a:lstStyle/>
                    <a:p>
                      <a:r>
                        <a:rPr lang="en-GB" dirty="0" smtClean="0"/>
                        <a:t>puppy</a:t>
                      </a:r>
                      <a:endParaRPr lang="en-GB" dirty="0"/>
                    </a:p>
                  </a:txBody>
                  <a:tcPr/>
                </a:tc>
                <a:tc>
                  <a:txBody>
                    <a:bodyPr/>
                    <a:lstStyle/>
                    <a:p>
                      <a:r>
                        <a:rPr lang="en-GB" dirty="0" smtClean="0"/>
                        <a:t>he</a:t>
                      </a:r>
                      <a:endParaRPr lang="en-GB" dirty="0"/>
                    </a:p>
                  </a:txBody>
                  <a:tcPr/>
                </a:tc>
              </a:tr>
              <a:tr h="370840">
                <a:tc>
                  <a:txBody>
                    <a:bodyPr/>
                    <a:lstStyle/>
                    <a:p>
                      <a:r>
                        <a:rPr lang="en-GB" dirty="0" smtClean="0"/>
                        <a:t>knee</a:t>
                      </a:r>
                      <a:endParaRPr lang="en-GB" dirty="0"/>
                    </a:p>
                  </a:txBody>
                  <a:tcPr/>
                </a:tc>
                <a:tc>
                  <a:txBody>
                    <a:bodyPr/>
                    <a:lstStyle/>
                    <a:p>
                      <a:r>
                        <a:rPr lang="en-GB" dirty="0" smtClean="0"/>
                        <a:t>cream</a:t>
                      </a:r>
                      <a:endParaRPr lang="en-GB" dirty="0"/>
                    </a:p>
                  </a:txBody>
                  <a:tcPr/>
                </a:tc>
                <a:tc>
                  <a:txBody>
                    <a:bodyPr/>
                    <a:lstStyle/>
                    <a:p>
                      <a:endParaRPr lang="en-GB"/>
                    </a:p>
                  </a:txBody>
                  <a:tcPr/>
                </a:tc>
                <a:tc>
                  <a:txBody>
                    <a:bodyPr/>
                    <a:lstStyle/>
                    <a:p>
                      <a:endParaRPr lang="en-GB"/>
                    </a:p>
                  </a:txBody>
                  <a:tcPr/>
                </a:tc>
                <a:tc>
                  <a:txBody>
                    <a:bodyPr/>
                    <a:lstStyle/>
                    <a:p>
                      <a:r>
                        <a:rPr lang="en-GB" dirty="0" smtClean="0"/>
                        <a:t>baby</a:t>
                      </a:r>
                      <a:endParaRPr lang="en-GB" dirty="0"/>
                    </a:p>
                  </a:txBody>
                  <a:tcPr/>
                </a:tc>
                <a:tc>
                  <a:txBody>
                    <a:bodyPr/>
                    <a:lstStyle/>
                    <a:p>
                      <a:r>
                        <a:rPr lang="en-GB" dirty="0" smtClean="0"/>
                        <a:t>we</a:t>
                      </a:r>
                      <a:endParaRPr lang="en-GB" dirty="0"/>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r>
                        <a:rPr lang="en-GB" dirty="0" smtClean="0"/>
                        <a:t>very</a:t>
                      </a:r>
                      <a:endParaRPr lang="en-GB" dirty="0"/>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bl>
          </a:graphicData>
        </a:graphic>
      </p:graphicFrame>
    </p:spTree>
    <p:extLst>
      <p:ext uri="{BB962C8B-B14F-4D97-AF65-F5344CB8AC3E}">
        <p14:creationId xmlns:p14="http://schemas.microsoft.com/office/powerpoint/2010/main" val="3012451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E71D4C80-4754-4AB6-8A94-F74AE9605CBB}" type="slidenum">
              <a:rPr lang="en-GB"/>
              <a:pPr>
                <a:defRPr/>
              </a:pPr>
              <a:t>3</a:t>
            </a:fld>
            <a:endParaRPr lang="en-GB"/>
          </a:p>
        </p:txBody>
      </p:sp>
      <p:sp>
        <p:nvSpPr>
          <p:cNvPr id="6147" name="Rectangle 2"/>
          <p:cNvSpPr>
            <a:spLocks noGrp="1" noChangeArrowheads="1"/>
          </p:cNvSpPr>
          <p:nvPr>
            <p:ph type="title"/>
          </p:nvPr>
        </p:nvSpPr>
        <p:spPr>
          <a:xfrm>
            <a:off x="250825" y="548680"/>
            <a:ext cx="7272338" cy="1152128"/>
          </a:xfrm>
        </p:spPr>
        <p:txBody>
          <a:bodyPr>
            <a:normAutofit fontScale="90000"/>
          </a:bodyPr>
          <a:lstStyle/>
          <a:p>
            <a:pPr eaLnBrk="1" hangingPunct="1"/>
            <a:r>
              <a:rPr lang="en-GB" dirty="0" smtClean="0"/>
              <a:t>Phonic terminology:</a:t>
            </a:r>
            <a:br>
              <a:rPr lang="en-GB" dirty="0" smtClean="0"/>
            </a:br>
            <a:r>
              <a:rPr lang="en-GB" sz="2400" dirty="0" smtClean="0"/>
              <a:t>some definitions</a:t>
            </a:r>
            <a:endParaRPr lang="en-US" sz="2400" dirty="0" smtClean="0"/>
          </a:p>
        </p:txBody>
      </p:sp>
      <p:sp>
        <p:nvSpPr>
          <p:cNvPr id="6148" name="Text Box 3"/>
          <p:cNvSpPr txBox="1">
            <a:spLocks noChangeArrowheads="1"/>
          </p:cNvSpPr>
          <p:nvPr/>
        </p:nvSpPr>
        <p:spPr bwMode="auto">
          <a:xfrm>
            <a:off x="250825" y="2060575"/>
            <a:ext cx="8066088" cy="3046988"/>
          </a:xfrm>
          <a:prstGeom prst="rect">
            <a:avLst/>
          </a:prstGeom>
          <a:noFill/>
          <a:ln w="9525">
            <a:noFill/>
            <a:miter lim="800000"/>
            <a:headEnd/>
            <a:tailEnd/>
          </a:ln>
          <a:effectLst/>
        </p:spPr>
        <p:txBody>
          <a:bodyPr>
            <a:spAutoFit/>
          </a:bodyPr>
          <a:lstStyle/>
          <a:p>
            <a:pPr lvl="0"/>
            <a:r>
              <a:rPr lang="en-GB" sz="3200">
                <a:solidFill>
                  <a:prstClr val="black"/>
                </a:solidFill>
                <a:latin typeface="Calibri" panose="020F0502020204030204" pitchFamily="34" charset="0"/>
              </a:rPr>
              <a:t>A </a:t>
            </a:r>
            <a:r>
              <a:rPr lang="en-GB" sz="3200" i="1">
                <a:solidFill>
                  <a:srgbClr val="FF0000"/>
                </a:solidFill>
                <a:latin typeface="Calibri" panose="020F0502020204030204" pitchFamily="34" charset="0"/>
              </a:rPr>
              <a:t>phoneme</a:t>
            </a:r>
            <a:r>
              <a:rPr lang="en-GB" sz="3200">
                <a:solidFill>
                  <a:prstClr val="black"/>
                </a:solidFill>
                <a:latin typeface="Calibri" panose="020F0502020204030204" pitchFamily="34" charset="0"/>
              </a:rPr>
              <a:t> is the smallest unit of sound in a word </a:t>
            </a:r>
            <a:r>
              <a:rPr lang="en-GB" sz="2400">
                <a:solidFill>
                  <a:prstClr val="black"/>
                </a:solidFill>
                <a:latin typeface="Calibri" panose="020F0502020204030204" pitchFamily="34" charset="0"/>
              </a:rPr>
              <a:t>(your mouth stays in one position to make this sound)</a:t>
            </a:r>
          </a:p>
          <a:p>
            <a:pPr lvl="0"/>
            <a:endParaRPr lang="en-GB" sz="3200">
              <a:solidFill>
                <a:prstClr val="black"/>
              </a:solidFill>
              <a:latin typeface="Calibri" panose="020F0502020204030204" pitchFamily="34" charset="0"/>
            </a:endParaRPr>
          </a:p>
          <a:p>
            <a:pPr lvl="0"/>
            <a:r>
              <a:rPr lang="en-GB" sz="3200">
                <a:solidFill>
                  <a:prstClr val="black"/>
                </a:solidFill>
                <a:latin typeface="Calibri" panose="020F0502020204030204" pitchFamily="34" charset="0"/>
              </a:rPr>
              <a:t>A </a:t>
            </a:r>
            <a:r>
              <a:rPr lang="en-GB" sz="3200">
                <a:solidFill>
                  <a:srgbClr val="FF0000"/>
                </a:solidFill>
                <a:latin typeface="Calibri" panose="020F0502020204030204" pitchFamily="34" charset="0"/>
              </a:rPr>
              <a:t>g</a:t>
            </a:r>
            <a:r>
              <a:rPr lang="en-GB" sz="3200" i="1">
                <a:solidFill>
                  <a:srgbClr val="FF0000"/>
                </a:solidFill>
                <a:latin typeface="Calibri" panose="020F0502020204030204" pitchFamily="34" charset="0"/>
              </a:rPr>
              <a:t>rapheme </a:t>
            </a:r>
            <a:r>
              <a:rPr lang="en-GB" sz="3200">
                <a:solidFill>
                  <a:prstClr val="black"/>
                </a:solidFill>
                <a:latin typeface="Calibri" panose="020F0502020204030204" pitchFamily="34" charset="0"/>
              </a:rPr>
              <a:t>is the letter, or letters, representing a phoneme</a:t>
            </a:r>
          </a:p>
          <a:p>
            <a:pPr lvl="0" algn="ctr"/>
            <a:r>
              <a:rPr lang="en-GB" sz="3200">
                <a:solidFill>
                  <a:prstClr val="black"/>
                </a:solidFill>
                <a:latin typeface="Calibri" panose="020F0502020204030204" pitchFamily="34" charset="0"/>
              </a:rPr>
              <a:t>t		ai		igh</a:t>
            </a:r>
            <a:endParaRPr lang="en-GB" sz="32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169585530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E71D4C80-4754-4AB6-8A94-F74AE9605CBB}" type="slidenum">
              <a:rPr lang="en-GB"/>
              <a:pPr>
                <a:defRPr/>
              </a:pPr>
              <a:t>4</a:t>
            </a:fld>
            <a:endParaRPr lang="en-GB"/>
          </a:p>
        </p:txBody>
      </p:sp>
      <p:sp>
        <p:nvSpPr>
          <p:cNvPr id="6147" name="Rectangle 2"/>
          <p:cNvSpPr>
            <a:spLocks noGrp="1" noChangeArrowheads="1"/>
          </p:cNvSpPr>
          <p:nvPr>
            <p:ph type="title"/>
          </p:nvPr>
        </p:nvSpPr>
        <p:spPr>
          <a:xfrm>
            <a:off x="250825" y="548680"/>
            <a:ext cx="7272338" cy="1152128"/>
          </a:xfrm>
        </p:spPr>
        <p:txBody>
          <a:bodyPr>
            <a:normAutofit fontScale="90000"/>
          </a:bodyPr>
          <a:lstStyle/>
          <a:p>
            <a:pPr eaLnBrk="1" hangingPunct="1"/>
            <a:r>
              <a:rPr lang="en-GB" dirty="0" smtClean="0"/>
              <a:t>Phonic terminology:</a:t>
            </a:r>
            <a:br>
              <a:rPr lang="en-GB" dirty="0" smtClean="0"/>
            </a:br>
            <a:r>
              <a:rPr lang="en-GB" sz="2400" dirty="0" smtClean="0"/>
              <a:t>some definitions</a:t>
            </a:r>
            <a:endParaRPr lang="en-US" sz="2400" dirty="0" smtClean="0"/>
          </a:p>
        </p:txBody>
      </p:sp>
      <p:sp>
        <p:nvSpPr>
          <p:cNvPr id="6148" name="Text Box 3"/>
          <p:cNvSpPr txBox="1">
            <a:spLocks noChangeArrowheads="1"/>
          </p:cNvSpPr>
          <p:nvPr/>
        </p:nvSpPr>
        <p:spPr bwMode="auto">
          <a:xfrm>
            <a:off x="250825" y="1661500"/>
            <a:ext cx="8112197" cy="4912282"/>
          </a:xfrm>
          <a:prstGeom prst="rect">
            <a:avLst/>
          </a:prstGeom>
          <a:noFill/>
          <a:ln w="9525">
            <a:noFill/>
            <a:miter lim="800000"/>
            <a:headEnd/>
            <a:tailEnd/>
          </a:ln>
          <a:effectLst/>
        </p:spPr>
        <p:txBody>
          <a:bodyPr wrap="square">
            <a:spAutoFit/>
          </a:bodyPr>
          <a:lstStyle/>
          <a:p>
            <a:pPr lvl="0">
              <a:spcBef>
                <a:spcPct val="50000"/>
              </a:spcBef>
            </a:pPr>
            <a:r>
              <a:rPr lang="en-GB" sz="3000" dirty="0">
                <a:solidFill>
                  <a:prstClr val="black"/>
                </a:solidFill>
                <a:latin typeface="Calibri"/>
              </a:rPr>
              <a:t>A </a:t>
            </a:r>
            <a:r>
              <a:rPr lang="en-GB" sz="3000" i="1" dirty="0">
                <a:solidFill>
                  <a:srgbClr val="FF0000"/>
                </a:solidFill>
                <a:latin typeface="Calibri"/>
              </a:rPr>
              <a:t>digraph</a:t>
            </a:r>
            <a:r>
              <a:rPr lang="en-GB" sz="3000" dirty="0">
                <a:solidFill>
                  <a:prstClr val="black"/>
                </a:solidFill>
                <a:latin typeface="Calibri"/>
              </a:rPr>
              <a:t> is 2 letters making one phoneme.</a:t>
            </a:r>
          </a:p>
          <a:p>
            <a:pPr lvl="0">
              <a:spcBef>
                <a:spcPct val="50000"/>
              </a:spcBef>
            </a:pPr>
            <a:r>
              <a:rPr lang="en-GB" sz="3000" dirty="0">
                <a:solidFill>
                  <a:prstClr val="black"/>
                </a:solidFill>
                <a:latin typeface="Calibri"/>
              </a:rPr>
              <a:t>                        	</a:t>
            </a:r>
            <a:r>
              <a:rPr lang="en-GB" sz="3000" b="1" dirty="0">
                <a:solidFill>
                  <a:prstClr val="black"/>
                </a:solidFill>
                <a:latin typeface="Calibri"/>
              </a:rPr>
              <a:t>c</a:t>
            </a:r>
            <a:r>
              <a:rPr lang="en-GB" sz="3000" b="1" dirty="0">
                <a:solidFill>
                  <a:srgbClr val="CC0000"/>
                </a:solidFill>
                <a:latin typeface="Calibri"/>
              </a:rPr>
              <a:t>ow </a:t>
            </a:r>
          </a:p>
          <a:p>
            <a:pPr lvl="0">
              <a:spcBef>
                <a:spcPct val="50000"/>
              </a:spcBef>
            </a:pPr>
            <a:r>
              <a:rPr lang="en-GB" sz="3000" dirty="0">
                <a:solidFill>
                  <a:prstClr val="black"/>
                </a:solidFill>
                <a:latin typeface="Calibri"/>
              </a:rPr>
              <a:t>A </a:t>
            </a:r>
            <a:r>
              <a:rPr lang="en-GB" sz="3000" i="1" dirty="0" smtClean="0">
                <a:solidFill>
                  <a:srgbClr val="FF0000"/>
                </a:solidFill>
                <a:latin typeface="Calibri"/>
              </a:rPr>
              <a:t>vowel digraph</a:t>
            </a:r>
            <a:r>
              <a:rPr lang="en-GB" sz="3000" dirty="0" smtClean="0">
                <a:solidFill>
                  <a:prstClr val="black"/>
                </a:solidFill>
                <a:latin typeface="Calibri"/>
              </a:rPr>
              <a:t> </a:t>
            </a:r>
            <a:r>
              <a:rPr lang="en-GB" sz="3000" dirty="0">
                <a:solidFill>
                  <a:prstClr val="black"/>
                </a:solidFill>
                <a:latin typeface="Calibri"/>
              </a:rPr>
              <a:t>is </a:t>
            </a:r>
            <a:r>
              <a:rPr lang="en-GB" sz="3000" dirty="0" smtClean="0">
                <a:solidFill>
                  <a:prstClr val="black"/>
                </a:solidFill>
                <a:latin typeface="Calibri"/>
              </a:rPr>
              <a:t>2 vowel </a:t>
            </a:r>
            <a:r>
              <a:rPr lang="en-GB" sz="3000" dirty="0">
                <a:solidFill>
                  <a:prstClr val="black"/>
                </a:solidFill>
                <a:latin typeface="Calibri"/>
              </a:rPr>
              <a:t>letters making one phoneme.</a:t>
            </a:r>
          </a:p>
          <a:p>
            <a:pPr lvl="0">
              <a:spcBef>
                <a:spcPct val="50000"/>
              </a:spcBef>
            </a:pPr>
            <a:r>
              <a:rPr lang="en-GB" sz="3000" dirty="0">
                <a:solidFill>
                  <a:prstClr val="black"/>
                </a:solidFill>
                <a:latin typeface="Calibri"/>
              </a:rPr>
              <a:t>                      	</a:t>
            </a:r>
            <a:r>
              <a:rPr lang="en-GB" sz="3000" b="1" dirty="0" smtClean="0">
                <a:solidFill>
                  <a:prstClr val="black"/>
                </a:solidFill>
                <a:latin typeface="Calibri"/>
              </a:rPr>
              <a:t>m</a:t>
            </a:r>
            <a:r>
              <a:rPr lang="en-GB" sz="3000" b="1" dirty="0" smtClean="0">
                <a:solidFill>
                  <a:srgbClr val="FF0000"/>
                </a:solidFill>
                <a:latin typeface="Calibri"/>
              </a:rPr>
              <a:t>oo</a:t>
            </a:r>
            <a:r>
              <a:rPr lang="en-GB" sz="3000" b="1" dirty="0" smtClean="0">
                <a:solidFill>
                  <a:prstClr val="black"/>
                </a:solidFill>
                <a:latin typeface="Calibri"/>
              </a:rPr>
              <a:t>n</a:t>
            </a:r>
            <a:endParaRPr lang="en-GB" sz="3000" b="1" dirty="0">
              <a:solidFill>
                <a:prstClr val="black"/>
              </a:solidFill>
              <a:latin typeface="Calibri"/>
            </a:endParaRPr>
          </a:p>
          <a:p>
            <a:pPr lvl="0">
              <a:spcBef>
                <a:spcPct val="50000"/>
              </a:spcBef>
            </a:pPr>
            <a:r>
              <a:rPr lang="en-GB" sz="3000" dirty="0">
                <a:solidFill>
                  <a:prstClr val="black"/>
                </a:solidFill>
                <a:latin typeface="Calibri"/>
              </a:rPr>
              <a:t>A </a:t>
            </a:r>
            <a:r>
              <a:rPr lang="en-GB" sz="3000" i="1" dirty="0" smtClean="0">
                <a:solidFill>
                  <a:srgbClr val="FF0000"/>
                </a:solidFill>
                <a:latin typeface="Calibri"/>
              </a:rPr>
              <a:t>consonant </a:t>
            </a:r>
            <a:r>
              <a:rPr lang="en-GB" sz="3000" i="1" dirty="0">
                <a:solidFill>
                  <a:srgbClr val="FF0000"/>
                </a:solidFill>
                <a:latin typeface="Calibri"/>
              </a:rPr>
              <a:t>digraph </a:t>
            </a:r>
            <a:r>
              <a:rPr lang="en-GB" sz="3000" dirty="0">
                <a:solidFill>
                  <a:prstClr val="black"/>
                </a:solidFill>
                <a:latin typeface="Calibri"/>
              </a:rPr>
              <a:t>is 2 </a:t>
            </a:r>
            <a:r>
              <a:rPr lang="en-GB" sz="3000" dirty="0" smtClean="0">
                <a:solidFill>
                  <a:prstClr val="black"/>
                </a:solidFill>
                <a:latin typeface="Calibri"/>
              </a:rPr>
              <a:t>consonants </a:t>
            </a:r>
            <a:r>
              <a:rPr lang="en-GB" sz="3000" dirty="0">
                <a:solidFill>
                  <a:prstClr val="black"/>
                </a:solidFill>
                <a:latin typeface="Calibri"/>
              </a:rPr>
              <a:t>making one </a:t>
            </a:r>
            <a:r>
              <a:rPr lang="en-GB" sz="3000" dirty="0" smtClean="0">
                <a:solidFill>
                  <a:prstClr val="black"/>
                </a:solidFill>
                <a:latin typeface="Calibri"/>
              </a:rPr>
              <a:t>phoneme.</a:t>
            </a:r>
            <a:endParaRPr lang="en-GB" sz="3000" dirty="0">
              <a:solidFill>
                <a:prstClr val="black"/>
              </a:solidFill>
              <a:latin typeface="Calibri"/>
            </a:endParaRPr>
          </a:p>
          <a:p>
            <a:pPr lvl="0">
              <a:spcBef>
                <a:spcPct val="50000"/>
              </a:spcBef>
            </a:pPr>
            <a:r>
              <a:rPr lang="en-GB" sz="3000" b="1" dirty="0">
                <a:solidFill>
                  <a:prstClr val="black"/>
                </a:solidFill>
                <a:latin typeface="Calibri"/>
              </a:rPr>
              <a:t>                                </a:t>
            </a:r>
            <a:r>
              <a:rPr lang="en-GB" sz="3000" b="1" dirty="0" smtClean="0">
                <a:solidFill>
                  <a:srgbClr val="FF0000"/>
                </a:solidFill>
                <a:latin typeface="Calibri"/>
              </a:rPr>
              <a:t>ch</a:t>
            </a:r>
            <a:r>
              <a:rPr lang="en-GB" sz="3000" b="1" dirty="0" smtClean="0">
                <a:solidFill>
                  <a:prstClr val="black"/>
                </a:solidFill>
                <a:latin typeface="Calibri"/>
              </a:rPr>
              <a:t>ip</a:t>
            </a:r>
            <a:endParaRPr lang="en-GB" sz="3000" b="1" dirty="0">
              <a:solidFill>
                <a:srgbClr val="CC0000"/>
              </a:solidFill>
              <a:latin typeface="Calibri"/>
            </a:endParaRPr>
          </a:p>
        </p:txBody>
      </p:sp>
    </p:spTree>
    <p:extLst>
      <p:ext uri="{BB962C8B-B14F-4D97-AF65-F5344CB8AC3E}">
        <p14:creationId xmlns:p14="http://schemas.microsoft.com/office/powerpoint/2010/main" val="310872623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E71D4C80-4754-4AB6-8A94-F74AE9605CBB}" type="slidenum">
              <a:rPr lang="en-GB"/>
              <a:pPr>
                <a:defRPr/>
              </a:pPr>
              <a:t>5</a:t>
            </a:fld>
            <a:endParaRPr lang="en-GB"/>
          </a:p>
        </p:txBody>
      </p:sp>
      <p:sp>
        <p:nvSpPr>
          <p:cNvPr id="6147" name="Rectangle 2"/>
          <p:cNvSpPr>
            <a:spLocks noGrp="1" noChangeArrowheads="1"/>
          </p:cNvSpPr>
          <p:nvPr>
            <p:ph type="title"/>
          </p:nvPr>
        </p:nvSpPr>
        <p:spPr>
          <a:xfrm>
            <a:off x="250825" y="548680"/>
            <a:ext cx="7272338" cy="1152128"/>
          </a:xfrm>
        </p:spPr>
        <p:txBody>
          <a:bodyPr>
            <a:normAutofit fontScale="90000"/>
          </a:bodyPr>
          <a:lstStyle/>
          <a:p>
            <a:pPr eaLnBrk="1" hangingPunct="1"/>
            <a:r>
              <a:rPr lang="en-GB" dirty="0" smtClean="0"/>
              <a:t>Phonic terminology:</a:t>
            </a:r>
            <a:br>
              <a:rPr lang="en-GB" dirty="0" smtClean="0"/>
            </a:br>
            <a:r>
              <a:rPr lang="en-GB" sz="2400" dirty="0" smtClean="0"/>
              <a:t>some definitions</a:t>
            </a:r>
            <a:endParaRPr lang="en-US" sz="2400" dirty="0" smtClean="0"/>
          </a:p>
        </p:txBody>
      </p:sp>
      <p:sp>
        <p:nvSpPr>
          <p:cNvPr id="6148" name="Text Box 3"/>
          <p:cNvSpPr txBox="1">
            <a:spLocks noChangeArrowheads="1"/>
          </p:cNvSpPr>
          <p:nvPr/>
        </p:nvSpPr>
        <p:spPr bwMode="auto">
          <a:xfrm>
            <a:off x="250825" y="2060575"/>
            <a:ext cx="8066088" cy="3785652"/>
          </a:xfrm>
          <a:prstGeom prst="rect">
            <a:avLst/>
          </a:prstGeom>
          <a:noFill/>
          <a:ln w="9525">
            <a:noFill/>
            <a:miter lim="800000"/>
            <a:headEnd/>
            <a:tailEnd/>
          </a:ln>
          <a:effectLst/>
        </p:spPr>
        <p:txBody>
          <a:bodyPr>
            <a:spAutoFit/>
          </a:bodyPr>
          <a:lstStyle/>
          <a:p>
            <a:pPr lvl="0">
              <a:spcBef>
                <a:spcPct val="50000"/>
              </a:spcBef>
            </a:pPr>
            <a:r>
              <a:rPr lang="en-GB" sz="3000" dirty="0" smtClean="0">
                <a:solidFill>
                  <a:prstClr val="black"/>
                </a:solidFill>
                <a:latin typeface="Calibri"/>
              </a:rPr>
              <a:t>A </a:t>
            </a:r>
            <a:r>
              <a:rPr lang="en-GB" sz="3000" i="1" dirty="0">
                <a:solidFill>
                  <a:srgbClr val="FF0000"/>
                </a:solidFill>
                <a:latin typeface="Calibri"/>
              </a:rPr>
              <a:t>split digraph </a:t>
            </a:r>
            <a:r>
              <a:rPr lang="en-GB" sz="3000" dirty="0">
                <a:solidFill>
                  <a:prstClr val="black"/>
                </a:solidFill>
                <a:latin typeface="Calibri"/>
              </a:rPr>
              <a:t>is 2 vowels making one phoneme with a consonant in between. </a:t>
            </a:r>
          </a:p>
          <a:p>
            <a:pPr lvl="0">
              <a:spcBef>
                <a:spcPct val="50000"/>
              </a:spcBef>
            </a:pPr>
            <a:r>
              <a:rPr lang="en-GB" sz="3000" b="1" dirty="0">
                <a:solidFill>
                  <a:prstClr val="black"/>
                </a:solidFill>
                <a:latin typeface="Calibri"/>
              </a:rPr>
              <a:t>                                sp</a:t>
            </a:r>
            <a:r>
              <a:rPr lang="en-GB" sz="3000" b="1" dirty="0">
                <a:solidFill>
                  <a:srgbClr val="CC0000"/>
                </a:solidFill>
                <a:latin typeface="Calibri"/>
              </a:rPr>
              <a:t>i</a:t>
            </a:r>
            <a:r>
              <a:rPr lang="en-GB" sz="3000" b="1" dirty="0">
                <a:solidFill>
                  <a:prstClr val="black"/>
                </a:solidFill>
                <a:latin typeface="Calibri"/>
              </a:rPr>
              <a:t>n</a:t>
            </a:r>
            <a:r>
              <a:rPr lang="en-GB" sz="3000" b="1" dirty="0">
                <a:solidFill>
                  <a:srgbClr val="CC0000"/>
                </a:solidFill>
                <a:latin typeface="Calibri"/>
              </a:rPr>
              <a:t>e   -   </a:t>
            </a:r>
            <a:r>
              <a:rPr lang="en-GB" sz="3000" b="1" dirty="0" err="1">
                <a:solidFill>
                  <a:srgbClr val="CC0000"/>
                </a:solidFill>
                <a:latin typeface="Calibri"/>
              </a:rPr>
              <a:t>i_e</a:t>
            </a:r>
            <a:r>
              <a:rPr lang="en-GB" sz="3000" b="1" dirty="0">
                <a:solidFill>
                  <a:srgbClr val="CC0000"/>
                </a:solidFill>
                <a:latin typeface="Calibri"/>
              </a:rPr>
              <a:t>  </a:t>
            </a:r>
            <a:endParaRPr lang="en-GB" sz="3000" b="1" dirty="0" smtClean="0">
              <a:solidFill>
                <a:srgbClr val="CC0000"/>
              </a:solidFill>
              <a:latin typeface="Calibri"/>
            </a:endParaRPr>
          </a:p>
          <a:p>
            <a:pPr lvl="0">
              <a:spcBef>
                <a:spcPct val="50000"/>
              </a:spcBef>
            </a:pPr>
            <a:r>
              <a:rPr lang="en-GB" sz="3000" dirty="0">
                <a:solidFill>
                  <a:prstClr val="black"/>
                </a:solidFill>
                <a:latin typeface="Calibri"/>
              </a:rPr>
              <a:t>A </a:t>
            </a:r>
            <a:r>
              <a:rPr lang="en-GB" sz="3000" i="1" dirty="0" err="1">
                <a:solidFill>
                  <a:srgbClr val="FF0000"/>
                </a:solidFill>
                <a:latin typeface="Calibri"/>
              </a:rPr>
              <a:t>trigraph</a:t>
            </a:r>
            <a:r>
              <a:rPr lang="en-GB" sz="3000" dirty="0">
                <a:solidFill>
                  <a:prstClr val="black"/>
                </a:solidFill>
                <a:latin typeface="Calibri"/>
              </a:rPr>
              <a:t> is 3 letters making one phoneme.</a:t>
            </a:r>
          </a:p>
          <a:p>
            <a:pPr lvl="0">
              <a:spcBef>
                <a:spcPct val="50000"/>
              </a:spcBef>
            </a:pPr>
            <a:r>
              <a:rPr lang="en-GB" sz="3000" dirty="0">
                <a:solidFill>
                  <a:prstClr val="black"/>
                </a:solidFill>
                <a:latin typeface="Calibri"/>
              </a:rPr>
              <a:t>                      	</a:t>
            </a:r>
            <a:r>
              <a:rPr lang="en-GB" sz="3000" b="1" dirty="0">
                <a:solidFill>
                  <a:prstClr val="black"/>
                </a:solidFill>
                <a:latin typeface="Calibri"/>
              </a:rPr>
              <a:t>n</a:t>
            </a:r>
            <a:r>
              <a:rPr lang="en-GB" sz="3000" b="1" dirty="0">
                <a:solidFill>
                  <a:srgbClr val="CC0000"/>
                </a:solidFill>
                <a:latin typeface="Calibri"/>
              </a:rPr>
              <a:t>igh</a:t>
            </a:r>
            <a:r>
              <a:rPr lang="en-GB" sz="3000" b="1" dirty="0">
                <a:solidFill>
                  <a:prstClr val="black"/>
                </a:solidFill>
                <a:latin typeface="Calibri"/>
              </a:rPr>
              <a:t>t</a:t>
            </a:r>
          </a:p>
          <a:p>
            <a:pPr lvl="0">
              <a:spcBef>
                <a:spcPct val="50000"/>
              </a:spcBef>
            </a:pPr>
            <a:endParaRPr lang="en-GB" sz="3000" b="1" dirty="0">
              <a:solidFill>
                <a:srgbClr val="CC0000"/>
              </a:solidFill>
              <a:latin typeface="Calibri"/>
            </a:endParaRPr>
          </a:p>
        </p:txBody>
      </p:sp>
    </p:spTree>
    <p:extLst>
      <p:ext uri="{BB962C8B-B14F-4D97-AF65-F5344CB8AC3E}">
        <p14:creationId xmlns:p14="http://schemas.microsoft.com/office/powerpoint/2010/main" val="265471230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E71D4C80-4754-4AB6-8A94-F74AE9605CBB}" type="slidenum">
              <a:rPr lang="en-GB"/>
              <a:pPr>
                <a:defRPr/>
              </a:pPr>
              <a:t>6</a:t>
            </a:fld>
            <a:endParaRPr lang="en-GB"/>
          </a:p>
        </p:txBody>
      </p:sp>
      <p:sp>
        <p:nvSpPr>
          <p:cNvPr id="6147" name="Rectangle 2"/>
          <p:cNvSpPr>
            <a:spLocks noGrp="1" noChangeArrowheads="1"/>
          </p:cNvSpPr>
          <p:nvPr>
            <p:ph type="title"/>
          </p:nvPr>
        </p:nvSpPr>
        <p:spPr>
          <a:xfrm>
            <a:off x="250824" y="476672"/>
            <a:ext cx="8425631" cy="1080120"/>
          </a:xfrm>
        </p:spPr>
        <p:txBody>
          <a:bodyPr>
            <a:normAutofit fontScale="90000"/>
          </a:bodyPr>
          <a:lstStyle/>
          <a:p>
            <a:r>
              <a:rPr lang="en-GB" dirty="0" smtClean="0"/>
              <a:t/>
            </a:r>
            <a:br>
              <a:rPr lang="en-GB" dirty="0" smtClean="0"/>
            </a:br>
            <a:r>
              <a:rPr lang="en-GB" dirty="0" smtClean="0"/>
              <a:t/>
            </a:r>
            <a:br>
              <a:rPr lang="en-GB" dirty="0" smtClean="0"/>
            </a:br>
            <a:r>
              <a:rPr lang="en-GB" dirty="0"/>
              <a:t/>
            </a:r>
            <a:br>
              <a:rPr lang="en-GB" dirty="0"/>
            </a:br>
            <a:r>
              <a:rPr lang="en-GB" dirty="0" smtClean="0"/>
              <a:t/>
            </a:r>
            <a:br>
              <a:rPr lang="en-GB" dirty="0" smtClean="0"/>
            </a:br>
            <a:r>
              <a:rPr lang="en-GB" dirty="0" smtClean="0"/>
              <a:t/>
            </a:r>
            <a:br>
              <a:rPr lang="en-GB" dirty="0" smtClean="0"/>
            </a:br>
            <a:r>
              <a:rPr lang="en-GB" dirty="0"/>
              <a:t/>
            </a:r>
            <a:br>
              <a:rPr lang="en-GB" dirty="0"/>
            </a:br>
            <a:r>
              <a:rPr lang="en-GB" sz="3600" dirty="0" smtClean="0"/>
              <a:t>Which </a:t>
            </a:r>
            <a:r>
              <a:rPr lang="en-GB" sz="3600" dirty="0"/>
              <a:t>phonemes / graphemes have been taught by the end of Year </a:t>
            </a:r>
            <a:r>
              <a:rPr lang="en-GB" sz="3600" dirty="0" smtClean="0"/>
              <a:t>1:</a:t>
            </a:r>
            <a:endParaRPr lang="en-US" sz="2400" dirty="0" smtClean="0"/>
          </a:p>
        </p:txBody>
      </p:sp>
      <p:sp>
        <p:nvSpPr>
          <p:cNvPr id="6148" name="Text Box 3"/>
          <p:cNvSpPr txBox="1">
            <a:spLocks noChangeArrowheads="1"/>
          </p:cNvSpPr>
          <p:nvPr/>
        </p:nvSpPr>
        <p:spPr bwMode="auto">
          <a:xfrm>
            <a:off x="250824" y="1556792"/>
            <a:ext cx="8641656" cy="1200329"/>
          </a:xfrm>
          <a:prstGeom prst="rect">
            <a:avLst/>
          </a:prstGeom>
          <a:noFill/>
          <a:ln w="9525">
            <a:noFill/>
            <a:miter lim="800000"/>
            <a:headEnd/>
            <a:tailEnd/>
          </a:ln>
          <a:effectLst/>
        </p:spPr>
        <p:txBody>
          <a:bodyPr wrap="square">
            <a:spAutoFit/>
          </a:bodyPr>
          <a:lstStyle/>
          <a:p>
            <a:pPr lvl="0">
              <a:spcBef>
                <a:spcPct val="50000"/>
              </a:spcBef>
            </a:pPr>
            <a:r>
              <a:rPr lang="en-GB" sz="2400" dirty="0" smtClean="0">
                <a:solidFill>
                  <a:prstClr val="black"/>
                </a:solidFill>
                <a:latin typeface="Calibri"/>
              </a:rPr>
              <a:t>In Reception the first phonemes taught are the alphabet represented </a:t>
            </a:r>
            <a:r>
              <a:rPr lang="en-GB" sz="2400" dirty="0">
                <a:solidFill>
                  <a:prstClr val="black"/>
                </a:solidFill>
                <a:latin typeface="Calibri"/>
              </a:rPr>
              <a:t>mostly by single letter graphemes and some double letters.</a:t>
            </a:r>
            <a:endParaRPr lang="en-GB" sz="2400" b="1" dirty="0">
              <a:solidFill>
                <a:srgbClr val="CC0000"/>
              </a:solidFill>
              <a:latin typeface="Calibri"/>
            </a:endParaRPr>
          </a:p>
        </p:txBody>
      </p:sp>
      <p:pic>
        <p:nvPicPr>
          <p:cNvPr id="2" name="Picture 1"/>
          <p:cNvPicPr>
            <a:picLocks noChangeAspect="1"/>
          </p:cNvPicPr>
          <p:nvPr/>
        </p:nvPicPr>
        <p:blipFill>
          <a:blip r:embed="rId3"/>
          <a:stretch>
            <a:fillRect/>
          </a:stretch>
        </p:blipFill>
        <p:spPr>
          <a:xfrm>
            <a:off x="1502938" y="2665686"/>
            <a:ext cx="5913633" cy="4084674"/>
          </a:xfrm>
          <a:prstGeom prst="rect">
            <a:avLst/>
          </a:prstGeom>
        </p:spPr>
      </p:pic>
    </p:spTree>
    <p:extLst>
      <p:ext uri="{BB962C8B-B14F-4D97-AF65-F5344CB8AC3E}">
        <p14:creationId xmlns:p14="http://schemas.microsoft.com/office/powerpoint/2010/main" val="244841789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E71D4C80-4754-4AB6-8A94-F74AE9605CBB}" type="slidenum">
              <a:rPr lang="en-GB"/>
              <a:pPr>
                <a:defRPr/>
              </a:pPr>
              <a:t>7</a:t>
            </a:fld>
            <a:endParaRPr lang="en-GB"/>
          </a:p>
        </p:txBody>
      </p:sp>
      <p:sp>
        <p:nvSpPr>
          <p:cNvPr id="6147" name="Rectangle 2"/>
          <p:cNvSpPr>
            <a:spLocks noGrp="1" noChangeArrowheads="1"/>
          </p:cNvSpPr>
          <p:nvPr>
            <p:ph type="title"/>
          </p:nvPr>
        </p:nvSpPr>
        <p:spPr>
          <a:xfrm>
            <a:off x="250824" y="476672"/>
            <a:ext cx="8425631" cy="1080120"/>
          </a:xfrm>
        </p:spPr>
        <p:txBody>
          <a:bodyPr>
            <a:normAutofit fontScale="90000"/>
          </a:bodyPr>
          <a:lstStyle/>
          <a:p>
            <a:r>
              <a:rPr lang="en-GB" dirty="0" smtClean="0"/>
              <a:t/>
            </a:r>
            <a:br>
              <a:rPr lang="en-GB" dirty="0" smtClean="0"/>
            </a:br>
            <a:r>
              <a:rPr lang="en-GB" dirty="0" smtClean="0"/>
              <a:t/>
            </a:r>
            <a:br>
              <a:rPr lang="en-GB" dirty="0" smtClean="0"/>
            </a:br>
            <a:r>
              <a:rPr lang="en-GB" dirty="0"/>
              <a:t/>
            </a:r>
            <a:br>
              <a:rPr lang="en-GB" dirty="0"/>
            </a:br>
            <a:r>
              <a:rPr lang="en-GB" dirty="0" smtClean="0"/>
              <a:t/>
            </a:r>
            <a:br>
              <a:rPr lang="en-GB" dirty="0" smtClean="0"/>
            </a:br>
            <a:r>
              <a:rPr lang="en-GB" dirty="0" smtClean="0"/>
              <a:t/>
            </a:r>
            <a:br>
              <a:rPr lang="en-GB" dirty="0" smtClean="0"/>
            </a:br>
            <a:r>
              <a:rPr lang="en-GB" dirty="0"/>
              <a:t/>
            </a:r>
            <a:br>
              <a:rPr lang="en-GB" dirty="0"/>
            </a:br>
            <a:r>
              <a:rPr lang="en-GB" sz="3600" dirty="0" smtClean="0"/>
              <a:t>Which </a:t>
            </a:r>
            <a:r>
              <a:rPr lang="en-GB" sz="3600" dirty="0"/>
              <a:t>phonemes / graphemes have been taught by the end of Year </a:t>
            </a:r>
            <a:r>
              <a:rPr lang="en-GB" sz="3600" dirty="0" smtClean="0"/>
              <a:t>1:</a:t>
            </a:r>
            <a:endParaRPr lang="en-US" sz="2400" dirty="0" smtClean="0"/>
          </a:p>
        </p:txBody>
      </p:sp>
      <p:sp>
        <p:nvSpPr>
          <p:cNvPr id="6148" name="Text Box 3"/>
          <p:cNvSpPr txBox="1">
            <a:spLocks noChangeArrowheads="1"/>
          </p:cNvSpPr>
          <p:nvPr/>
        </p:nvSpPr>
        <p:spPr bwMode="auto">
          <a:xfrm>
            <a:off x="250824" y="1556792"/>
            <a:ext cx="8066088" cy="830997"/>
          </a:xfrm>
          <a:prstGeom prst="rect">
            <a:avLst/>
          </a:prstGeom>
          <a:noFill/>
          <a:ln w="9525">
            <a:noFill/>
            <a:miter lim="800000"/>
            <a:headEnd/>
            <a:tailEnd/>
          </a:ln>
          <a:effectLst/>
        </p:spPr>
        <p:txBody>
          <a:bodyPr>
            <a:spAutoFit/>
          </a:bodyPr>
          <a:lstStyle/>
          <a:p>
            <a:pPr lvl="0">
              <a:spcBef>
                <a:spcPct val="50000"/>
              </a:spcBef>
            </a:pPr>
            <a:r>
              <a:rPr lang="en-GB" sz="2400" dirty="0" smtClean="0">
                <a:solidFill>
                  <a:prstClr val="black"/>
                </a:solidFill>
                <a:latin typeface="Calibri"/>
              </a:rPr>
              <a:t>Also in Reception more </a:t>
            </a:r>
            <a:r>
              <a:rPr lang="en-GB" sz="2400" dirty="0">
                <a:solidFill>
                  <a:prstClr val="black"/>
                </a:solidFill>
                <a:latin typeface="Calibri"/>
              </a:rPr>
              <a:t>initial phonemes are taught, represented by single letter, digraph and </a:t>
            </a:r>
            <a:r>
              <a:rPr lang="en-GB" sz="2400" dirty="0" err="1">
                <a:solidFill>
                  <a:prstClr val="black"/>
                </a:solidFill>
                <a:latin typeface="Calibri"/>
              </a:rPr>
              <a:t>trigraph</a:t>
            </a:r>
            <a:r>
              <a:rPr lang="en-GB" sz="2400" dirty="0">
                <a:solidFill>
                  <a:prstClr val="black"/>
                </a:solidFill>
                <a:latin typeface="Calibri"/>
              </a:rPr>
              <a:t> graphemes. </a:t>
            </a:r>
            <a:endParaRPr lang="en-GB" sz="2400" b="1" dirty="0">
              <a:solidFill>
                <a:srgbClr val="CC0000"/>
              </a:solidFill>
              <a:latin typeface="Calibri"/>
            </a:endParaRPr>
          </a:p>
        </p:txBody>
      </p:sp>
      <p:pic>
        <p:nvPicPr>
          <p:cNvPr id="3" name="Picture 2"/>
          <p:cNvPicPr>
            <a:picLocks noChangeAspect="1"/>
          </p:cNvPicPr>
          <p:nvPr/>
        </p:nvPicPr>
        <p:blipFill>
          <a:blip r:embed="rId3"/>
          <a:stretch>
            <a:fillRect/>
          </a:stretch>
        </p:blipFill>
        <p:spPr>
          <a:xfrm>
            <a:off x="1400133" y="2527477"/>
            <a:ext cx="6127011" cy="4243184"/>
          </a:xfrm>
          <a:prstGeom prst="rect">
            <a:avLst/>
          </a:prstGeom>
        </p:spPr>
      </p:pic>
    </p:spTree>
    <p:extLst>
      <p:ext uri="{BB962C8B-B14F-4D97-AF65-F5344CB8AC3E}">
        <p14:creationId xmlns:p14="http://schemas.microsoft.com/office/powerpoint/2010/main" val="203719000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E71D4C80-4754-4AB6-8A94-F74AE9605CBB}" type="slidenum">
              <a:rPr lang="en-GB"/>
              <a:pPr>
                <a:defRPr/>
              </a:pPr>
              <a:t>8</a:t>
            </a:fld>
            <a:endParaRPr lang="en-GB"/>
          </a:p>
        </p:txBody>
      </p:sp>
      <p:sp>
        <p:nvSpPr>
          <p:cNvPr id="6147" name="Rectangle 2"/>
          <p:cNvSpPr>
            <a:spLocks noGrp="1" noChangeArrowheads="1"/>
          </p:cNvSpPr>
          <p:nvPr>
            <p:ph type="title"/>
          </p:nvPr>
        </p:nvSpPr>
        <p:spPr>
          <a:xfrm>
            <a:off x="250824" y="476672"/>
            <a:ext cx="8425631" cy="1080120"/>
          </a:xfrm>
        </p:spPr>
        <p:txBody>
          <a:bodyPr>
            <a:normAutofit fontScale="90000"/>
          </a:bodyPr>
          <a:lstStyle/>
          <a:p>
            <a:r>
              <a:rPr lang="en-GB" dirty="0" smtClean="0"/>
              <a:t/>
            </a:r>
            <a:br>
              <a:rPr lang="en-GB" dirty="0" smtClean="0"/>
            </a:br>
            <a:r>
              <a:rPr lang="en-GB" dirty="0" smtClean="0"/>
              <a:t/>
            </a:r>
            <a:br>
              <a:rPr lang="en-GB" dirty="0" smtClean="0"/>
            </a:br>
            <a:r>
              <a:rPr lang="en-GB" dirty="0"/>
              <a:t/>
            </a:r>
            <a:br>
              <a:rPr lang="en-GB" dirty="0"/>
            </a:br>
            <a:r>
              <a:rPr lang="en-GB" dirty="0" smtClean="0"/>
              <a:t/>
            </a:r>
            <a:br>
              <a:rPr lang="en-GB" dirty="0" smtClean="0"/>
            </a:br>
            <a:r>
              <a:rPr lang="en-GB" dirty="0" smtClean="0"/>
              <a:t/>
            </a:r>
            <a:br>
              <a:rPr lang="en-GB" dirty="0" smtClean="0"/>
            </a:br>
            <a:r>
              <a:rPr lang="en-GB" dirty="0"/>
              <a:t/>
            </a:r>
            <a:br>
              <a:rPr lang="en-GB" dirty="0"/>
            </a:br>
            <a:r>
              <a:rPr lang="en-GB" sz="3600" dirty="0" smtClean="0"/>
              <a:t>Which </a:t>
            </a:r>
            <a:r>
              <a:rPr lang="en-GB" sz="3600" dirty="0"/>
              <a:t>phonemes / graphemes have been taught by the end of Year </a:t>
            </a:r>
            <a:r>
              <a:rPr lang="en-GB" sz="3600" dirty="0" smtClean="0"/>
              <a:t>1:</a:t>
            </a:r>
            <a:endParaRPr lang="en-US" sz="2400" dirty="0" smtClean="0"/>
          </a:p>
        </p:txBody>
      </p:sp>
      <p:sp>
        <p:nvSpPr>
          <p:cNvPr id="6148" name="Text Box 3"/>
          <p:cNvSpPr txBox="1">
            <a:spLocks noChangeArrowheads="1"/>
          </p:cNvSpPr>
          <p:nvPr/>
        </p:nvSpPr>
        <p:spPr bwMode="auto">
          <a:xfrm>
            <a:off x="250824" y="1556792"/>
            <a:ext cx="8066088" cy="1754326"/>
          </a:xfrm>
          <a:prstGeom prst="rect">
            <a:avLst/>
          </a:prstGeom>
          <a:noFill/>
          <a:ln w="9525">
            <a:noFill/>
            <a:miter lim="800000"/>
            <a:headEnd/>
            <a:tailEnd/>
          </a:ln>
          <a:effectLst/>
        </p:spPr>
        <p:txBody>
          <a:bodyPr>
            <a:spAutoFit/>
          </a:bodyPr>
          <a:lstStyle/>
          <a:p>
            <a:pPr lvl="0">
              <a:spcBef>
                <a:spcPct val="50000"/>
              </a:spcBef>
            </a:pPr>
            <a:r>
              <a:rPr lang="en-GB" sz="2400" dirty="0">
                <a:solidFill>
                  <a:prstClr val="black"/>
                </a:solidFill>
                <a:latin typeface="Calibri"/>
              </a:rPr>
              <a:t>I</a:t>
            </a:r>
            <a:r>
              <a:rPr lang="en-GB" sz="2400" dirty="0" smtClean="0">
                <a:solidFill>
                  <a:prstClr val="black"/>
                </a:solidFill>
                <a:latin typeface="Calibri"/>
              </a:rPr>
              <a:t>n Year 1 children discover that </a:t>
            </a:r>
            <a:r>
              <a:rPr lang="en-GB" sz="2400" dirty="0">
                <a:solidFill>
                  <a:prstClr val="black"/>
                </a:solidFill>
                <a:latin typeface="Calibri"/>
              </a:rPr>
              <a:t>some </a:t>
            </a:r>
            <a:r>
              <a:rPr lang="en-GB" sz="2400" dirty="0" smtClean="0">
                <a:solidFill>
                  <a:prstClr val="black"/>
                </a:solidFill>
                <a:latin typeface="Calibri"/>
              </a:rPr>
              <a:t>of the phonemes they learnt </a:t>
            </a:r>
            <a:r>
              <a:rPr lang="en-GB" sz="2400" dirty="0">
                <a:solidFill>
                  <a:prstClr val="black"/>
                </a:solidFill>
                <a:latin typeface="Calibri"/>
              </a:rPr>
              <a:t>in </a:t>
            </a:r>
            <a:r>
              <a:rPr lang="en-GB" sz="2400" dirty="0" smtClean="0">
                <a:solidFill>
                  <a:prstClr val="black"/>
                </a:solidFill>
                <a:latin typeface="Calibri"/>
              </a:rPr>
              <a:t>Reception </a:t>
            </a:r>
            <a:r>
              <a:rPr lang="en-GB" sz="2400" dirty="0">
                <a:solidFill>
                  <a:prstClr val="black"/>
                </a:solidFill>
                <a:latin typeface="Calibri"/>
              </a:rPr>
              <a:t>have more than one grapheme  </a:t>
            </a:r>
            <a:r>
              <a:rPr lang="en-GB" sz="2400" dirty="0" err="1">
                <a:solidFill>
                  <a:srgbClr val="FF0000"/>
                </a:solidFill>
                <a:latin typeface="Calibri"/>
              </a:rPr>
              <a:t>ai</a:t>
            </a:r>
            <a:r>
              <a:rPr lang="en-GB" sz="2400" dirty="0">
                <a:solidFill>
                  <a:prstClr val="black"/>
                </a:solidFill>
                <a:latin typeface="Calibri"/>
              </a:rPr>
              <a:t> </a:t>
            </a:r>
            <a:r>
              <a:rPr lang="en-GB" sz="2400" dirty="0" smtClean="0">
                <a:solidFill>
                  <a:prstClr val="black"/>
                </a:solidFill>
                <a:latin typeface="Calibri"/>
              </a:rPr>
              <a:t>– </a:t>
            </a:r>
            <a:r>
              <a:rPr lang="en-GB" sz="2400" dirty="0" smtClean="0">
                <a:solidFill>
                  <a:srgbClr val="FF0000"/>
                </a:solidFill>
                <a:latin typeface="Calibri"/>
              </a:rPr>
              <a:t>ay, a-e</a:t>
            </a:r>
          </a:p>
          <a:p>
            <a:pPr lvl="0">
              <a:spcBef>
                <a:spcPct val="50000"/>
              </a:spcBef>
            </a:pPr>
            <a:r>
              <a:rPr lang="en-GB" sz="2400" dirty="0" smtClean="0">
                <a:latin typeface="Calibri"/>
              </a:rPr>
              <a:t>They initially learn a further grapheme for some of these, and all the split-digraphs.</a:t>
            </a:r>
            <a:endParaRPr lang="en-GB" sz="2400" dirty="0">
              <a:latin typeface="Calibri"/>
            </a:endParaRPr>
          </a:p>
        </p:txBody>
      </p:sp>
      <p:pic>
        <p:nvPicPr>
          <p:cNvPr id="2" name="Picture 1"/>
          <p:cNvPicPr>
            <a:picLocks noChangeAspect="1"/>
          </p:cNvPicPr>
          <p:nvPr/>
        </p:nvPicPr>
        <p:blipFill>
          <a:blip r:embed="rId3"/>
          <a:stretch>
            <a:fillRect/>
          </a:stretch>
        </p:blipFill>
        <p:spPr>
          <a:xfrm>
            <a:off x="1043608" y="3246323"/>
            <a:ext cx="6092904" cy="3308344"/>
          </a:xfrm>
          <a:prstGeom prst="rect">
            <a:avLst/>
          </a:prstGeom>
        </p:spPr>
      </p:pic>
    </p:spTree>
    <p:extLst>
      <p:ext uri="{BB962C8B-B14F-4D97-AF65-F5344CB8AC3E}">
        <p14:creationId xmlns:p14="http://schemas.microsoft.com/office/powerpoint/2010/main" val="259912480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E71D4C80-4754-4AB6-8A94-F74AE9605CBB}" type="slidenum">
              <a:rPr lang="en-GB"/>
              <a:pPr>
                <a:defRPr/>
              </a:pPr>
              <a:t>9</a:t>
            </a:fld>
            <a:endParaRPr lang="en-GB"/>
          </a:p>
        </p:txBody>
      </p:sp>
      <p:sp>
        <p:nvSpPr>
          <p:cNvPr id="6147" name="Rectangle 2"/>
          <p:cNvSpPr>
            <a:spLocks noGrp="1" noChangeArrowheads="1"/>
          </p:cNvSpPr>
          <p:nvPr>
            <p:ph type="title"/>
          </p:nvPr>
        </p:nvSpPr>
        <p:spPr>
          <a:xfrm>
            <a:off x="250824" y="476672"/>
            <a:ext cx="8425631" cy="1080120"/>
          </a:xfrm>
        </p:spPr>
        <p:txBody>
          <a:bodyPr>
            <a:normAutofit fontScale="90000"/>
          </a:bodyPr>
          <a:lstStyle/>
          <a:p>
            <a:r>
              <a:rPr lang="en-GB" dirty="0" smtClean="0"/>
              <a:t/>
            </a:r>
            <a:br>
              <a:rPr lang="en-GB" dirty="0" smtClean="0"/>
            </a:br>
            <a:r>
              <a:rPr lang="en-GB" dirty="0" smtClean="0"/>
              <a:t/>
            </a:r>
            <a:br>
              <a:rPr lang="en-GB" dirty="0" smtClean="0"/>
            </a:br>
            <a:r>
              <a:rPr lang="en-GB" dirty="0"/>
              <a:t/>
            </a:r>
            <a:br>
              <a:rPr lang="en-GB" dirty="0"/>
            </a:br>
            <a:r>
              <a:rPr lang="en-GB" dirty="0" smtClean="0"/>
              <a:t/>
            </a:r>
            <a:br>
              <a:rPr lang="en-GB" dirty="0" smtClean="0"/>
            </a:br>
            <a:r>
              <a:rPr lang="en-GB" dirty="0" smtClean="0"/>
              <a:t/>
            </a:r>
            <a:br>
              <a:rPr lang="en-GB" dirty="0" smtClean="0"/>
            </a:br>
            <a:r>
              <a:rPr lang="en-GB" dirty="0"/>
              <a:t/>
            </a:r>
            <a:br>
              <a:rPr lang="en-GB" dirty="0"/>
            </a:br>
            <a:r>
              <a:rPr lang="en-GB" sz="3600" dirty="0" smtClean="0"/>
              <a:t>Which </a:t>
            </a:r>
            <a:r>
              <a:rPr lang="en-GB" sz="3600" dirty="0"/>
              <a:t>phonemes / graphemes have been taught by the end of Year </a:t>
            </a:r>
            <a:r>
              <a:rPr lang="en-GB" sz="3600" dirty="0" smtClean="0"/>
              <a:t>1:</a:t>
            </a:r>
            <a:endParaRPr lang="en-US" sz="2400" dirty="0" smtClean="0"/>
          </a:p>
        </p:txBody>
      </p:sp>
      <p:pic>
        <p:nvPicPr>
          <p:cNvPr id="3" name="Picture 2"/>
          <p:cNvPicPr>
            <a:picLocks noChangeAspect="1"/>
          </p:cNvPicPr>
          <p:nvPr/>
        </p:nvPicPr>
        <p:blipFill>
          <a:blip r:embed="rId3"/>
          <a:stretch>
            <a:fillRect/>
          </a:stretch>
        </p:blipFill>
        <p:spPr>
          <a:xfrm>
            <a:off x="747805" y="1553577"/>
            <a:ext cx="7431668" cy="5133277"/>
          </a:xfrm>
          <a:prstGeom prst="rect">
            <a:avLst/>
          </a:prstGeom>
        </p:spPr>
      </p:pic>
    </p:spTree>
    <p:extLst>
      <p:ext uri="{BB962C8B-B14F-4D97-AF65-F5344CB8AC3E}">
        <p14:creationId xmlns:p14="http://schemas.microsoft.com/office/powerpoint/2010/main" val="1197188288"/>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5972</TotalTime>
  <Words>3157</Words>
  <Application>Microsoft Office PowerPoint</Application>
  <PresentationFormat>On-screen Show (4:3)</PresentationFormat>
  <Paragraphs>234</Paragraphs>
  <Slides>25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Constantia</vt:lpstr>
      <vt:lpstr>Times New Roman</vt:lpstr>
      <vt:lpstr>Wingdings 2</vt:lpstr>
      <vt:lpstr>Flow</vt:lpstr>
      <vt:lpstr> Year 1 Phonic knowledge and the   Phonics Screening Check Information session for parents 17th May 2018</vt:lpstr>
      <vt:lpstr>Talk Focus:</vt:lpstr>
      <vt:lpstr>Phonic terminology: some definitions</vt:lpstr>
      <vt:lpstr>Phonic terminology: some definitions</vt:lpstr>
      <vt:lpstr>Phonic terminology: some definitions</vt:lpstr>
      <vt:lpstr>      Which phonemes / graphemes have been taught by the end of Year 1:</vt:lpstr>
      <vt:lpstr>      Which phonemes / graphemes have been taught by the end of Year 1:</vt:lpstr>
      <vt:lpstr>      Which phonemes / graphemes have been taught by the end of Year 1:</vt:lpstr>
      <vt:lpstr>      Which phonemes / graphemes have been taught by the end of Year 1:</vt:lpstr>
      <vt:lpstr>      Which phonemes / graphemes have been taught by the end of Year 1:</vt:lpstr>
      <vt:lpstr>      Which phonemes / graphemes have been taught by the end of Year 1:</vt:lpstr>
      <vt:lpstr>      Which phonemes / graphemes have been taught by the end of Year 1:</vt:lpstr>
      <vt:lpstr>What is the phonics screening check?</vt:lpstr>
      <vt:lpstr>What will the children be expected to do?</vt:lpstr>
      <vt:lpstr>The phonics screening check will be constructed of 20 real words and 20 pseudo-words.</vt:lpstr>
      <vt:lpstr>What type of words will the Phonics Screening Check contain?</vt:lpstr>
      <vt:lpstr>       How will the data be used? </vt:lpstr>
      <vt:lpstr>How can you help?</vt:lpstr>
      <vt:lpstr>Online Phonics Games</vt:lpstr>
      <vt:lpstr>Finally, remember, using phonics is only one strategy needed to become a fluent reader. </vt:lpstr>
      <vt:lpstr>Thank you for attending the  talk today!</vt:lpstr>
      <vt:lpstr>Correct pronunciation / articulation</vt:lpstr>
      <vt:lpstr>                     A Real Treat</vt:lpstr>
      <vt:lpstr>                     A Real Treat</vt:lpstr>
      <vt:lpstr>Sort Words into Phoneme Frames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Phonics Screening Check</dc:title>
  <dc:creator>Becky Grover</dc:creator>
  <cp:lastModifiedBy>jproctor</cp:lastModifiedBy>
  <cp:revision>123</cp:revision>
  <cp:lastPrinted>2018-05-17T07:11:47Z</cp:lastPrinted>
  <dcterms:created xsi:type="dcterms:W3CDTF">2012-05-17T12:55:15Z</dcterms:created>
  <dcterms:modified xsi:type="dcterms:W3CDTF">2018-05-20T16:04:37Z</dcterms:modified>
</cp:coreProperties>
</file>