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77050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/>
          <a:lstStyle>
            <a:lvl1pPr algn="r">
              <a:defRPr sz="1200"/>
            </a:lvl1pPr>
          </a:lstStyle>
          <a:p>
            <a:fld id="{9FA4E5BC-780B-4D17-B6A3-CC96DEF91445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2290" tIns="46145" rIns="92290" bIns="46145" rtlCol="0" anchor="b"/>
          <a:lstStyle>
            <a:lvl1pPr algn="r">
              <a:defRPr sz="1200"/>
            </a:lvl1pPr>
          </a:lstStyle>
          <a:p>
            <a:fld id="{B6000854-3712-4387-8A9D-615A7765C0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792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DFACEF-42DE-49CF-A67E-966E44A8B996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E1D5803-7C56-4AD8-A171-7DCE8CD514F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rley.cambs.sch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Year 2 SATS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Information for Parents</a:t>
            </a:r>
          </a:p>
          <a:p>
            <a:r>
              <a:rPr lang="en-GB" smtClean="0">
                <a:solidFill>
                  <a:schemeClr val="tx1"/>
                </a:solidFill>
              </a:rPr>
              <a:t>Wednesday 25</a:t>
            </a:r>
            <a:r>
              <a:rPr lang="en-GB" baseline="30000" smtClean="0">
                <a:solidFill>
                  <a:schemeClr val="tx1"/>
                </a:solidFill>
              </a:rPr>
              <a:t>th </a:t>
            </a:r>
            <a:r>
              <a:rPr lang="en-GB" smtClean="0">
                <a:solidFill>
                  <a:schemeClr val="tx1"/>
                </a:solidFill>
              </a:rPr>
              <a:t>March 2015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7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43192" cy="990600"/>
          </a:xfrm>
        </p:spPr>
        <p:txBody>
          <a:bodyPr/>
          <a:lstStyle/>
          <a:p>
            <a:r>
              <a:rPr lang="en-GB" dirty="0" smtClean="0"/>
              <a:t>What Can I Do to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697" y="1288084"/>
            <a:ext cx="8229600" cy="538127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Reading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Read regularly, talk about the book, ask questions that go beyond literal recall: inference skills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Writing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Practise spelling high frequency words and spelling patterns from phonics Phases 5 and 6 if children find them tricky.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Write when purposeful opportunities arise e.g. a letter to a family member, a postcard to a friend, a shopping list, an invitation, related to class reading book   (see ideas bank).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Mathematics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Find opportunities for your child to use numbers in everyday situations and encourage them to work out </a:t>
            </a:r>
            <a:r>
              <a:rPr lang="en-GB" altLang="en-US" sz="2000" dirty="0" smtClean="0"/>
              <a:t>calculations </a:t>
            </a:r>
            <a:r>
              <a:rPr lang="en-GB" altLang="en-US" sz="2000" dirty="0"/>
              <a:t>in their head</a:t>
            </a:r>
            <a:r>
              <a:rPr lang="en-GB" altLang="en-US" sz="20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Practise addition and subtraction facts, times tables and related division facts.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GB" altLang="en-US" sz="2000" b="1" dirty="0" smtClean="0"/>
              <a:t>Learning</a:t>
            </a:r>
            <a:endParaRPr lang="en-GB" altLang="en-US" sz="2000" b="1" dirty="0"/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Do not go on holiday in term time.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Reasonable bedtimes so children are rested, alert and ready to learn.</a:t>
            </a:r>
          </a:p>
          <a:p>
            <a:pPr>
              <a:lnSpc>
                <a:spcPct val="80000"/>
              </a:lnSpc>
            </a:pPr>
            <a:r>
              <a:rPr lang="en-GB" altLang="en-US" sz="2000" dirty="0" smtClean="0"/>
              <a:t>Talk with your child about their learning in school.</a:t>
            </a:r>
          </a:p>
          <a:p>
            <a:pPr marL="0" indent="0">
              <a:buNone/>
            </a:pPr>
            <a:r>
              <a:rPr lang="en-GB" sz="2800" dirty="0" smtClean="0"/>
              <a:t>.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3939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copy of this presentation will be available in the ‘Workshops’ area of the school website:</a:t>
            </a:r>
          </a:p>
          <a:p>
            <a:r>
              <a:rPr lang="en-GB" dirty="0" smtClean="0">
                <a:solidFill>
                  <a:srgbClr val="002060"/>
                </a:solidFill>
                <a:hlinkClick r:id="rId2"/>
              </a:rPr>
              <a:t>www.morley.cambs.sch.uk</a:t>
            </a:r>
            <a:endParaRPr lang="en-GB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/>
              <a:t> ‘KS1 </a:t>
            </a:r>
            <a:r>
              <a:rPr lang="en-GB" dirty="0" err="1" smtClean="0"/>
              <a:t>SATs’</a:t>
            </a:r>
            <a:r>
              <a:rPr lang="en-GB" dirty="0" smtClean="0"/>
              <a:t> leaflet contains more details.</a:t>
            </a:r>
          </a:p>
          <a:p>
            <a:r>
              <a:rPr lang="en-GB" dirty="0" smtClean="0"/>
              <a:t>Ideas for writing activities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Individual concerns: please make an appointment </a:t>
            </a:r>
          </a:p>
          <a:p>
            <a:pPr marL="0" indent="0">
              <a:buNone/>
            </a:pPr>
            <a:r>
              <a:rPr lang="en-GB" dirty="0" smtClean="0"/>
              <a:t>with your child’s class teacher.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2309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Outline of the Session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sz="4000" dirty="0"/>
              <a:t>What are SATs?</a:t>
            </a:r>
          </a:p>
          <a:p>
            <a:pPr>
              <a:defRPr/>
            </a:pPr>
            <a:r>
              <a:rPr lang="en-GB" sz="4000" dirty="0"/>
              <a:t>An </a:t>
            </a:r>
            <a:r>
              <a:rPr lang="en-GB" sz="4000" dirty="0" smtClean="0"/>
              <a:t>overview </a:t>
            </a:r>
            <a:r>
              <a:rPr lang="en-GB" sz="4000" dirty="0"/>
              <a:t>of the tasks and tests</a:t>
            </a:r>
          </a:p>
          <a:p>
            <a:pPr>
              <a:defRPr/>
            </a:pPr>
            <a:r>
              <a:rPr lang="en-GB" sz="4000" dirty="0"/>
              <a:t>Teacher assessment</a:t>
            </a:r>
          </a:p>
          <a:p>
            <a:pPr>
              <a:defRPr/>
            </a:pPr>
            <a:r>
              <a:rPr lang="en-GB" sz="4000" dirty="0"/>
              <a:t>Levels</a:t>
            </a:r>
          </a:p>
          <a:p>
            <a:pPr>
              <a:defRPr/>
            </a:pPr>
            <a:r>
              <a:rPr lang="en-GB" sz="4000" dirty="0"/>
              <a:t>The results</a:t>
            </a:r>
          </a:p>
          <a:p>
            <a:pPr>
              <a:defRPr/>
            </a:pPr>
            <a:r>
              <a:rPr lang="en-GB" sz="4000" dirty="0"/>
              <a:t>What </a:t>
            </a:r>
            <a:r>
              <a:rPr lang="en-GB" sz="4000" dirty="0" smtClean="0"/>
              <a:t>can I do to help?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69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 smtClean="0"/>
              <a:t>What are SATs?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defRPr/>
            </a:pPr>
            <a:r>
              <a:rPr lang="en-GB" sz="4000" b="1" dirty="0" smtClean="0">
                <a:solidFill>
                  <a:srgbClr val="FF0000"/>
                </a:solidFill>
              </a:rPr>
              <a:t>S</a:t>
            </a:r>
            <a:r>
              <a:rPr lang="en-GB" sz="4000" dirty="0" smtClean="0"/>
              <a:t>tatutory </a:t>
            </a:r>
            <a:r>
              <a:rPr lang="en-GB" sz="4000" b="1" dirty="0" smtClean="0">
                <a:solidFill>
                  <a:srgbClr val="FF0000"/>
                </a:solidFill>
              </a:rPr>
              <a:t>A</a:t>
            </a:r>
            <a:r>
              <a:rPr lang="en-GB" sz="4000" dirty="0" smtClean="0"/>
              <a:t>ssessment </a:t>
            </a:r>
            <a:r>
              <a:rPr lang="en-GB" sz="4000" b="1" dirty="0" smtClean="0">
                <a:solidFill>
                  <a:srgbClr val="FF0000"/>
                </a:solidFill>
              </a:rPr>
              <a:t>T</a:t>
            </a:r>
            <a:r>
              <a:rPr lang="en-GB" sz="4000" dirty="0" smtClean="0"/>
              <a:t>asks (Tests)</a:t>
            </a:r>
            <a:endParaRPr lang="en-GB" sz="4000" dirty="0"/>
          </a:p>
          <a:p>
            <a:pPr>
              <a:lnSpc>
                <a:spcPct val="150000"/>
              </a:lnSpc>
              <a:defRPr/>
            </a:pPr>
            <a:r>
              <a:rPr lang="en-GB" sz="4000" dirty="0" smtClean="0"/>
              <a:t>A measure of success</a:t>
            </a:r>
          </a:p>
          <a:p>
            <a:pPr>
              <a:lnSpc>
                <a:spcPct val="150000"/>
              </a:lnSpc>
              <a:defRPr/>
            </a:pPr>
            <a:r>
              <a:rPr lang="en-GB" sz="4000" dirty="0" smtClean="0"/>
              <a:t>Children’s skills are assessed in Reading, Writing and Mathematics</a:t>
            </a:r>
          </a:p>
          <a:p>
            <a:pPr>
              <a:lnSpc>
                <a:spcPct val="150000"/>
              </a:lnSpc>
              <a:defRPr/>
            </a:pPr>
            <a:r>
              <a:rPr lang="en-GB" sz="4000" dirty="0" smtClean="0"/>
              <a:t>Tests are used to inform Teacher Assessments.</a:t>
            </a: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96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 smtClean="0"/>
              <a:t>Overview of the Tasks and Tests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3600" dirty="0" smtClean="0"/>
              <a:t>Tests take place in class room or in a quiet area if in a smaller group.</a:t>
            </a:r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en-GB" sz="3600" dirty="0" smtClean="0"/>
              <a:t>Enough time is given to complete the test.</a:t>
            </a:r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en-GB" sz="3600" dirty="0" smtClean="0"/>
              <a:t>Level 2 test is completed before moving to</a:t>
            </a:r>
          </a:p>
          <a:p>
            <a:pPr marL="0" indent="0">
              <a:buNone/>
              <a:defRPr/>
            </a:pPr>
            <a:r>
              <a:rPr lang="en-GB" sz="3600" dirty="0"/>
              <a:t> </a:t>
            </a:r>
            <a:r>
              <a:rPr lang="en-GB" sz="3600" dirty="0" smtClean="0"/>
              <a:t> the Level 3 test.</a:t>
            </a:r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en-GB" sz="3600" dirty="0" smtClean="0"/>
              <a:t>Some children will be given a task to complete with a teacher instead of a test.</a:t>
            </a:r>
            <a:endParaRPr lang="en-GB" sz="40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3200" dirty="0" smtClean="0"/>
          </a:p>
          <a:p>
            <a:pPr>
              <a:defRPr/>
            </a:pPr>
            <a:endParaRPr lang="en-GB" sz="4000" dirty="0" smtClean="0"/>
          </a:p>
          <a:p>
            <a:pPr>
              <a:defRPr/>
            </a:pPr>
            <a:endParaRPr lang="en-GB" sz="4000" dirty="0" smtClean="0"/>
          </a:p>
          <a:p>
            <a:pPr marL="0" indent="0">
              <a:buNone/>
              <a:defRPr/>
            </a:pPr>
            <a:endParaRPr lang="en-GB" sz="4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64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43192" cy="735360"/>
          </a:xfrm>
        </p:spPr>
        <p:txBody>
          <a:bodyPr>
            <a:normAutofit fontScale="90000"/>
          </a:bodyPr>
          <a:lstStyle/>
          <a:p>
            <a:r>
              <a:rPr lang="en-GB" sz="4400" b="1" dirty="0" smtClean="0"/>
              <a:t> Tasks and Tests</a:t>
            </a:r>
            <a:endParaRPr lang="en-GB" sz="4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471234"/>
              </p:ext>
            </p:extLst>
          </p:nvPr>
        </p:nvGraphicFramePr>
        <p:xfrm>
          <a:off x="755576" y="1340770"/>
          <a:ext cx="7492567" cy="51566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3464876"/>
                <a:gridCol w="2443515"/>
              </a:tblGrid>
              <a:tr h="2480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Assessment Area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Task and Test for 2014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1346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Reading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Reading Tests: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Paper test and/or separate booklet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Whole class or in groups, unlimited time, but usually 40-45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Levels 2 and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Reading Task: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Sharing a book with a teacher, running record and discussion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Individually, about 15-20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Levels 1 and 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  <a:tr h="648379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Writing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Spelling Test: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Whole class or in groups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Usually about 15-25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Levels 1-3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  <a:tr h="9725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Short Writing Task: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Whole class or in small groups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Whole class or in groups, unlimited time, but usually 25-35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Levels 1-3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  <a:tr h="97256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Long Writing Task: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Whole class or in small groups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Whole class or in groups, unlimited time, but usually 40-45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Levels 1-3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  <a:tr h="9725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</a:rPr>
                        <a:t>Mathematics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Maths Tests: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Paper test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Whole class or in groups, unlimited time, but usually 40-45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Levels 2 and 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Maths Task: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Questions with a teacher using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resources and answer paper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Individually or small groups, usually about 20-30 minutes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Level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347" marR="653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9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 smtClean="0"/>
              <a:t>Overview of the Tasks and Tests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b="1" dirty="0" smtClean="0"/>
              <a:t>Reading Test: </a:t>
            </a:r>
            <a:r>
              <a:rPr lang="en-GB" dirty="0" smtClean="0"/>
              <a:t>Level 2 paper with text and questions; Level 3 separate answer </a:t>
            </a:r>
            <a:r>
              <a:rPr lang="en-GB" dirty="0"/>
              <a:t>p</a:t>
            </a:r>
            <a:r>
              <a:rPr lang="en-GB" dirty="0" smtClean="0"/>
              <a:t>aper and booklet. Adults not allowed to read any part of the test.</a:t>
            </a:r>
          </a:p>
          <a:p>
            <a:pPr marL="0" indent="0">
              <a:buNone/>
              <a:defRPr/>
            </a:pPr>
            <a:endParaRPr lang="en-GB" sz="1600" dirty="0" smtClean="0"/>
          </a:p>
          <a:p>
            <a:pPr>
              <a:defRPr/>
            </a:pPr>
            <a:r>
              <a:rPr lang="en-GB" b="1" dirty="0" smtClean="0"/>
              <a:t>Spelling: </a:t>
            </a:r>
            <a:r>
              <a:rPr lang="en-GB" dirty="0" smtClean="0"/>
              <a:t>paper with pictures to label and a dictated cloze passage.</a:t>
            </a:r>
          </a:p>
          <a:p>
            <a:pPr marL="0" indent="0">
              <a:buNone/>
              <a:defRPr/>
            </a:pPr>
            <a:endParaRPr lang="en-GB" sz="1600" dirty="0" smtClean="0"/>
          </a:p>
          <a:p>
            <a:pPr>
              <a:defRPr/>
            </a:pPr>
            <a:r>
              <a:rPr lang="en-GB" b="1" dirty="0" smtClean="0"/>
              <a:t>Writing: </a:t>
            </a:r>
            <a:r>
              <a:rPr lang="en-GB" dirty="0" smtClean="0"/>
              <a:t>long and short tasks completed in class based on familiar genres and topics.</a:t>
            </a:r>
          </a:p>
          <a:p>
            <a:pPr marL="0" indent="0">
              <a:buNone/>
              <a:defRPr/>
            </a:pPr>
            <a:endParaRPr lang="en-GB" sz="1600" dirty="0" smtClean="0"/>
          </a:p>
          <a:p>
            <a:pPr>
              <a:defRPr/>
            </a:pPr>
            <a:r>
              <a:rPr lang="en-GB" b="1" dirty="0" smtClean="0"/>
              <a:t>Mathematics: </a:t>
            </a:r>
            <a:r>
              <a:rPr lang="en-GB" dirty="0" smtClean="0"/>
              <a:t>Level 2 and 3 paper, some </a:t>
            </a:r>
            <a:r>
              <a:rPr lang="en-GB" dirty="0"/>
              <a:t>resources are allowed e.g.100 square,  tens and units cubes but not in all tests</a:t>
            </a:r>
            <a:r>
              <a:rPr lang="en-GB" dirty="0" smtClean="0"/>
              <a:t>.  Adults </a:t>
            </a:r>
            <a:r>
              <a:rPr lang="en-GB" dirty="0"/>
              <a:t>may read the question in a Maths test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57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Teacher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SATs are marked in school by class teachers.</a:t>
            </a:r>
          </a:p>
          <a:p>
            <a:endParaRPr lang="en-GB" sz="1600" dirty="0" smtClean="0"/>
          </a:p>
          <a:p>
            <a:r>
              <a:rPr lang="en-GB" dirty="0" smtClean="0"/>
              <a:t>Criteria and mark schemes are given and we follow national guidelines when administering and marking the tests.</a:t>
            </a:r>
          </a:p>
          <a:p>
            <a:endParaRPr lang="en-GB" sz="1600" dirty="0" smtClean="0"/>
          </a:p>
          <a:p>
            <a:r>
              <a:rPr lang="en-GB" dirty="0" smtClean="0"/>
              <a:t>Scores give a National Curriculum Level for the test.</a:t>
            </a:r>
          </a:p>
          <a:p>
            <a:pPr marL="0" indent="0">
              <a:buNone/>
            </a:pPr>
            <a:endParaRPr lang="en-GB" sz="1700" dirty="0" smtClean="0"/>
          </a:p>
          <a:p>
            <a:r>
              <a:rPr lang="en-GB" dirty="0" smtClean="0"/>
              <a:t>Levels in SATs inform teacher judgements which are based on ongoing assessments: work in books, teacher observations, notes and ongoing records of attainment.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Teachers use national Level Descriptors when assessing.</a:t>
            </a:r>
          </a:p>
          <a:p>
            <a:pPr marL="0" indent="0">
              <a:buNone/>
            </a:pPr>
            <a:endParaRPr lang="en-GB" sz="1700" dirty="0" smtClean="0"/>
          </a:p>
          <a:p>
            <a:r>
              <a:rPr lang="en-GB" dirty="0" smtClean="0"/>
              <a:t>Teachers have the discretion to award a Level according to the skills of the child across the curriculum, not just based on a one-off test score.</a:t>
            </a:r>
          </a:p>
          <a:p>
            <a:pPr marL="0" indent="0">
              <a:buNone/>
            </a:pPr>
            <a:endParaRPr lang="en-GB" sz="1900" dirty="0" smtClean="0"/>
          </a:p>
          <a:p>
            <a:r>
              <a:rPr lang="en-GB" dirty="0" smtClean="0"/>
              <a:t>Teacher Assessments are moderated in school and by Local Authority moderators who visit the school.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2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National Curriculum Levels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(</a:t>
            </a:r>
            <a:r>
              <a:rPr lang="en-GB" sz="2400" dirty="0"/>
              <a:t>s</a:t>
            </a:r>
            <a:r>
              <a:rPr lang="en-GB" sz="2400" dirty="0" smtClean="0"/>
              <a:t>till used this year for Year 2)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032448"/>
          </a:xfrm>
        </p:spPr>
        <p:txBody>
          <a:bodyPr>
            <a:noAutofit/>
          </a:bodyPr>
          <a:lstStyle/>
          <a:p>
            <a:r>
              <a:rPr lang="en-GB" altLang="en-US" dirty="0"/>
              <a:t>W = Working towards level </a:t>
            </a:r>
            <a:r>
              <a:rPr lang="en-GB" altLang="en-US" dirty="0" smtClean="0"/>
              <a:t>1</a:t>
            </a:r>
          </a:p>
          <a:p>
            <a:pPr marL="0" indent="0">
              <a:buNone/>
            </a:pPr>
            <a:endParaRPr lang="en-GB" altLang="en-US" sz="1100" dirty="0"/>
          </a:p>
          <a:p>
            <a:r>
              <a:rPr lang="en-GB" altLang="en-US" dirty="0"/>
              <a:t>Each level has </a:t>
            </a:r>
            <a:r>
              <a:rPr lang="en-GB" altLang="en-US" dirty="0" smtClean="0"/>
              <a:t>subdivisions:</a:t>
            </a: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 smtClean="0"/>
              <a:t>c </a:t>
            </a:r>
            <a:r>
              <a:rPr lang="en-GB" altLang="en-US" dirty="0"/>
              <a:t>– just entering the level, not yet secure</a:t>
            </a:r>
            <a:br>
              <a:rPr lang="en-GB" altLang="en-US" dirty="0"/>
            </a:br>
            <a:r>
              <a:rPr lang="en-GB" altLang="en-US" dirty="0" smtClean="0"/>
              <a:t>b </a:t>
            </a:r>
            <a:r>
              <a:rPr lang="en-GB" altLang="en-US" dirty="0"/>
              <a:t>– secure in the level</a:t>
            </a:r>
            <a:br>
              <a:rPr lang="en-GB" altLang="en-US" dirty="0"/>
            </a:br>
            <a:r>
              <a:rPr lang="en-GB" altLang="en-US" dirty="0" smtClean="0"/>
              <a:t>a– </a:t>
            </a:r>
            <a:r>
              <a:rPr lang="en-GB" altLang="en-US" dirty="0"/>
              <a:t>secure and moving towards next </a:t>
            </a:r>
            <a:r>
              <a:rPr lang="en-GB" altLang="en-US" dirty="0" smtClean="0"/>
              <a:t>level</a:t>
            </a:r>
          </a:p>
          <a:p>
            <a:pPr marL="0" indent="0">
              <a:buNone/>
            </a:pPr>
            <a:endParaRPr lang="en-GB" altLang="en-US" sz="1100" dirty="0" smtClean="0"/>
          </a:p>
          <a:p>
            <a:r>
              <a:rPr lang="en-GB" altLang="en-US" dirty="0"/>
              <a:t>Level 1 and 3 subdivisions not shown on SATs </a:t>
            </a:r>
            <a:r>
              <a:rPr lang="en-GB" altLang="en-US" dirty="0" smtClean="0"/>
              <a:t>results</a:t>
            </a:r>
          </a:p>
          <a:p>
            <a:pPr marL="0" indent="0">
              <a:buNone/>
            </a:pPr>
            <a:endParaRPr lang="en-GB" altLang="en-US" sz="1100" dirty="0"/>
          </a:p>
          <a:p>
            <a:r>
              <a:rPr lang="en-GB" altLang="en-US" dirty="0" smtClean="0"/>
              <a:t>Nationally agreed ‘age-related expectation’ for</a:t>
            </a:r>
          </a:p>
          <a:p>
            <a:pPr marL="0" indent="0">
              <a:buNone/>
            </a:pPr>
            <a:r>
              <a:rPr lang="en-GB" altLang="en-US" dirty="0" smtClean="0"/>
              <a:t>  </a:t>
            </a:r>
            <a:r>
              <a:rPr lang="en-GB" altLang="en-US" dirty="0"/>
              <a:t>end of Year 2  </a:t>
            </a:r>
            <a:r>
              <a:rPr lang="en-GB" altLang="en-US" dirty="0" smtClean="0"/>
              <a:t>is </a:t>
            </a:r>
            <a:r>
              <a:rPr lang="en-GB" altLang="en-US" b="1" dirty="0" smtClean="0"/>
              <a:t>2b</a:t>
            </a:r>
            <a:endParaRPr lang="en-GB" altLang="en-US" dirty="0">
              <a:solidFill>
                <a:srgbClr val="0CC438"/>
              </a:solidFill>
            </a:endParaRPr>
          </a:p>
        </p:txBody>
      </p:sp>
      <p:graphicFrame>
        <p:nvGraphicFramePr>
          <p:cNvPr id="4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2124827"/>
              </p:ext>
            </p:extLst>
          </p:nvPr>
        </p:nvGraphicFramePr>
        <p:xfrm>
          <a:off x="1115617" y="1700807"/>
          <a:ext cx="5976665" cy="914400"/>
        </p:xfrm>
        <a:graphic>
          <a:graphicData uri="http://schemas.openxmlformats.org/drawingml/2006/table">
            <a:tbl>
              <a:tblPr/>
              <a:tblGrid>
                <a:gridCol w="995751"/>
                <a:gridCol w="996830"/>
                <a:gridCol w="995751"/>
                <a:gridCol w="995751"/>
                <a:gridCol w="996831"/>
                <a:gridCol w="995751"/>
              </a:tblGrid>
              <a:tr h="72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5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6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76800"/>
          </a:xfrm>
        </p:spPr>
        <p:txBody>
          <a:bodyPr>
            <a:noAutofit/>
          </a:bodyPr>
          <a:lstStyle/>
          <a:p>
            <a:r>
              <a:rPr lang="en-GB" sz="2800" dirty="0" smtClean="0"/>
              <a:t>National Curriculum Levels will be reported in English (Reading and Writing) and Maths.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2800" dirty="0" smtClean="0"/>
              <a:t>Teachers also assess Science, but there is no SAT for Science.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2800" dirty="0" smtClean="0"/>
              <a:t>National Curriculum Levels are used to track progress from Key Stage One to the end of Key Stage Two and beyond.</a:t>
            </a:r>
          </a:p>
          <a:p>
            <a:pPr marL="0" indent="0">
              <a:buNone/>
            </a:pPr>
            <a:endParaRPr lang="en-GB" sz="1600" dirty="0" smtClean="0"/>
          </a:p>
          <a:p>
            <a:r>
              <a:rPr lang="en-GB" sz="2800" dirty="0" smtClean="0"/>
              <a:t>Teachers use the SATs results to inform teaching e.g. through analysing common errors.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5241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307</TotalTime>
  <Words>814</Words>
  <Application>Microsoft Office PowerPoint</Application>
  <PresentationFormat>On-screen Show (4:3)</PresentationFormat>
  <Paragraphs>135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Year 2 SATS</vt:lpstr>
      <vt:lpstr>Outline of the Session</vt:lpstr>
      <vt:lpstr>What are SATs?</vt:lpstr>
      <vt:lpstr>Overview of the Tasks and Tests</vt:lpstr>
      <vt:lpstr> Tasks and Tests</vt:lpstr>
      <vt:lpstr>Overview of the Tasks and Tests</vt:lpstr>
      <vt:lpstr>Teacher Assessment</vt:lpstr>
      <vt:lpstr>National Curriculum Levels  (still used this year for Year 2)</vt:lpstr>
      <vt:lpstr>Results</vt:lpstr>
      <vt:lpstr>What Can I Do to Help?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SATS</dc:title>
  <dc:creator>k</dc:creator>
  <cp:lastModifiedBy>k</cp:lastModifiedBy>
  <cp:revision>18</cp:revision>
  <cp:lastPrinted>2015-03-25T15:17:03Z</cp:lastPrinted>
  <dcterms:created xsi:type="dcterms:W3CDTF">2014-03-31T20:18:19Z</dcterms:created>
  <dcterms:modified xsi:type="dcterms:W3CDTF">2015-03-27T20:12:10Z</dcterms:modified>
</cp:coreProperties>
</file>