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9" r:id="rId6"/>
    <p:sldId id="271" r:id="rId7"/>
    <p:sldId id="259" r:id="rId8"/>
    <p:sldId id="270" r:id="rId9"/>
    <p:sldId id="272" r:id="rId10"/>
    <p:sldId id="273" r:id="rId11"/>
    <p:sldId id="274" r:id="rId12"/>
    <p:sldId id="275" r:id="rId13"/>
    <p:sldId id="276" r:id="rId14"/>
    <p:sldId id="261" r:id="rId15"/>
    <p:sldId id="262" r:id="rId16"/>
    <p:sldId id="264" r:id="rId17"/>
    <p:sldId id="263" r:id="rId18"/>
    <p:sldId id="265" r:id="rId19"/>
    <p:sldId id="266" r:id="rId20"/>
  </p:sldIdLst>
  <p:sldSz cx="9144000" cy="6858000" type="screen4x3"/>
  <p:notesSz cx="6877050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9FA4E5BC-780B-4D17-B6A3-CC96DEF91445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6000854-3712-4387-8A9D-615A7765C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792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ADFACEF-42DE-49CF-A67E-966E44A8B996}" type="datetimeFigureOut">
              <a:rPr lang="en-GB" smtClean="0"/>
              <a:t>13/03/2016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orley.cambs.sch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Year</a:t>
            </a:r>
            <a:r>
              <a:rPr lang="en-GB" dirty="0" smtClean="0"/>
              <a:t> 2 SATS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Information for Parents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Tuesday 22</a:t>
            </a:r>
            <a:r>
              <a:rPr lang="en-GB" baseline="30000" dirty="0" smtClean="0">
                <a:solidFill>
                  <a:schemeClr val="tx1"/>
                </a:solidFill>
              </a:rPr>
              <a:t>nd</a:t>
            </a:r>
            <a:r>
              <a:rPr lang="en-GB" dirty="0" smtClean="0">
                <a:solidFill>
                  <a:schemeClr val="tx1"/>
                </a:solidFill>
              </a:rPr>
              <a:t> March 2016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Mathematics  Tests 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1764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Format: </a:t>
            </a:r>
            <a:r>
              <a:rPr lang="en-GB" dirty="0" smtClean="0"/>
              <a:t>Two question and answer booklets: Paper 1 Arithmetic, Paper 2 Reasoning</a:t>
            </a:r>
          </a:p>
          <a:p>
            <a:pPr>
              <a:defRPr/>
            </a:pPr>
            <a:r>
              <a:rPr lang="en-GB" b="1" dirty="0" smtClean="0"/>
              <a:t>Paper 1 Arithmetic</a:t>
            </a:r>
          </a:p>
          <a:p>
            <a:pPr>
              <a:defRPr/>
            </a:pPr>
            <a:r>
              <a:rPr lang="en-GB" b="1" dirty="0" smtClean="0"/>
              <a:t>Timing: </a:t>
            </a:r>
            <a:r>
              <a:rPr lang="en-GB" dirty="0" smtClean="0"/>
              <a:t>Approximately 20 minutes – not strictly timed.</a:t>
            </a:r>
          </a:p>
          <a:p>
            <a:pPr>
              <a:defRPr/>
            </a:pPr>
            <a:r>
              <a:rPr lang="en-GB" b="1" dirty="0" smtClean="0"/>
              <a:t>Assistance:  </a:t>
            </a:r>
            <a:r>
              <a:rPr lang="en-GB" dirty="0" smtClean="0"/>
              <a:t>children are not allowed calculators, rulers, number apparatus (cubes, number lines, hundred squares </a:t>
            </a:r>
            <a:r>
              <a:rPr lang="en-GB" dirty="0" err="1" smtClean="0"/>
              <a:t>etc</a:t>
            </a:r>
            <a:r>
              <a:rPr lang="en-GB" dirty="0" smtClean="0"/>
              <a:t>).  If a child requests, questions and numbers may be read  but not any mathematical symbols. </a:t>
            </a:r>
            <a:endParaRPr lang="en-GB" dirty="0" smtClean="0"/>
          </a:p>
          <a:p>
            <a:pPr>
              <a:defRPr/>
            </a:pPr>
            <a:r>
              <a:rPr lang="en-GB" b="1" dirty="0" smtClean="0"/>
              <a:t>For </a:t>
            </a:r>
            <a:r>
              <a:rPr lang="en-GB" b="1" dirty="0" smtClean="0"/>
              <a:t>example: </a:t>
            </a:r>
          </a:p>
          <a:p>
            <a:pPr>
              <a:defRPr/>
            </a:pPr>
            <a:r>
              <a:rPr lang="en-GB" b="1" dirty="0" smtClean="0"/>
              <a:t>‘What does this sign mean?’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“I can’t tell you, but think hard and try to remember. 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  We can talk about it after the test.”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6445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Mathematics  Tests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1764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Paper 1 Arithmetic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8043">
            <a:off x="506149" y="2146405"/>
            <a:ext cx="2395923" cy="30399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84784"/>
            <a:ext cx="3629025" cy="228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9010">
            <a:off x="1924461" y="4202030"/>
            <a:ext cx="2791065" cy="176006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945">
            <a:off x="4386264" y="3745594"/>
            <a:ext cx="3139148" cy="197341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9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Mathematics  Tests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1764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Paper 2 Reasoning: </a:t>
            </a:r>
            <a:r>
              <a:rPr lang="en-GB" dirty="0" smtClean="0"/>
              <a:t>includes 5 aural questions </a:t>
            </a:r>
          </a:p>
          <a:p>
            <a:pPr>
              <a:defRPr/>
            </a:pPr>
            <a:r>
              <a:rPr lang="en-GB" b="1" dirty="0" smtClean="0"/>
              <a:t>Timing: </a:t>
            </a:r>
            <a:r>
              <a:rPr lang="en-GB" dirty="0" smtClean="0"/>
              <a:t>Approximately 35 minutes – not strictly timed.</a:t>
            </a:r>
          </a:p>
          <a:p>
            <a:pPr>
              <a:defRPr/>
            </a:pPr>
            <a:r>
              <a:rPr lang="en-GB" b="1" dirty="0" smtClean="0"/>
              <a:t>Assistance: </a:t>
            </a:r>
            <a:r>
              <a:rPr lang="en-GB" dirty="0" smtClean="0"/>
              <a:t>Children are allowed rulers (cm and mm) but no other number apparatus or calculators.  If a child requests, questions and numbers may be read  but not any mathematical symbols.   Teachers may point to charts or diagrams, but cannot help in any interpretation of them. </a:t>
            </a:r>
          </a:p>
          <a:p>
            <a:pPr marL="114300" indent="0">
              <a:buNone/>
              <a:defRPr/>
            </a:pPr>
            <a:r>
              <a:rPr lang="en-GB" b="1" dirty="0" smtClean="0"/>
              <a:t>For example: </a:t>
            </a:r>
          </a:p>
          <a:p>
            <a:pPr>
              <a:defRPr/>
            </a:pPr>
            <a:r>
              <a:rPr lang="en-GB" b="1" dirty="0" smtClean="0"/>
              <a:t>‘What does ‘fraction’ mean?’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“I can’t tell you, but think hard and try to remember. 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  We can talk about it after the test.”</a:t>
            </a:r>
          </a:p>
          <a:p>
            <a:pPr marL="114300" indent="0">
              <a:buNone/>
              <a:defRPr/>
            </a:pPr>
            <a:r>
              <a:rPr lang="en-GB" b="1" dirty="0" smtClean="0"/>
              <a:t>Teachers must ensure that nothing we say or do could be interpreted as giving children an advantage in completing the tests.</a:t>
            </a:r>
          </a:p>
        </p:txBody>
      </p:sp>
    </p:spTree>
    <p:extLst>
      <p:ext uri="{BB962C8B-B14F-4D97-AF65-F5344CB8AC3E}">
        <p14:creationId xmlns:p14="http://schemas.microsoft.com/office/powerpoint/2010/main" val="27129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Mathematics  Tests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1764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Paper 2 Reasoning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7794">
            <a:off x="1362128" y="2276872"/>
            <a:ext cx="2543175" cy="36385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221">
            <a:off x="4067943" y="1877293"/>
            <a:ext cx="2600325" cy="336232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0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Administering the Tests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sz="3600" dirty="0" smtClean="0"/>
              <a:t>Tests take place in class room or in a quiet area if in a smaller group</a:t>
            </a:r>
            <a:r>
              <a:rPr lang="en-GB" sz="3600" dirty="0" smtClean="0"/>
              <a:t>.</a:t>
            </a:r>
          </a:p>
          <a:p>
            <a:pPr>
              <a:defRPr/>
            </a:pPr>
            <a:r>
              <a:rPr lang="en-GB" sz="3600" dirty="0" smtClean="0"/>
              <a:t>Displays which may give unfair advantage are covered or removed.</a:t>
            </a:r>
            <a:endParaRPr lang="en-GB" sz="2000" dirty="0" smtClean="0"/>
          </a:p>
          <a:p>
            <a:pPr>
              <a:defRPr/>
            </a:pPr>
            <a:r>
              <a:rPr lang="en-GB" sz="3600" dirty="0" smtClean="0"/>
              <a:t>Enough time is given to complete the test.</a:t>
            </a:r>
          </a:p>
          <a:p>
            <a:pPr>
              <a:defRPr/>
            </a:pPr>
            <a:r>
              <a:rPr lang="en-GB" sz="3600" dirty="0" smtClean="0"/>
              <a:t>Children are familiar with test routines.</a:t>
            </a:r>
          </a:p>
          <a:p>
            <a:pPr>
              <a:defRPr/>
            </a:pPr>
            <a:r>
              <a:rPr lang="en-GB" sz="3600" dirty="0" smtClean="0"/>
              <a:t>Tests are described as assessments which ‘tell teachers what we need to teach you next</a:t>
            </a:r>
            <a:r>
              <a:rPr lang="en-GB" sz="3600" dirty="0" smtClean="0"/>
              <a:t>.’ not as a measure of individual success.</a:t>
            </a:r>
            <a:endParaRPr lang="en-GB" sz="3600" dirty="0" smtClean="0"/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endParaRPr lang="en-GB" sz="3600" dirty="0" smtClean="0"/>
          </a:p>
          <a:p>
            <a:pPr marL="0" indent="0">
              <a:buNone/>
              <a:defRPr/>
            </a:pPr>
            <a:endParaRPr lang="en-GB" sz="2000" dirty="0" smtClean="0"/>
          </a:p>
          <a:p>
            <a:pPr marL="114300" indent="0">
              <a:buNone/>
              <a:defRPr/>
            </a:pPr>
            <a:endParaRPr lang="en-GB" sz="40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4000" dirty="0" smtClean="0"/>
          </a:p>
          <a:p>
            <a:pPr>
              <a:defRPr/>
            </a:pPr>
            <a:endParaRPr lang="en-GB" sz="4000" dirty="0" smtClean="0"/>
          </a:p>
          <a:p>
            <a:pPr marL="0" indent="0">
              <a:buNone/>
              <a:defRPr/>
            </a:pP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64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Teacher Assessment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3629000"/>
          </a:xfrm>
        </p:spPr>
        <p:txBody>
          <a:bodyPr>
            <a:noAutofit/>
          </a:bodyPr>
          <a:lstStyle/>
          <a:p>
            <a:r>
              <a:rPr lang="en-GB" sz="2400" dirty="0"/>
              <a:t>SATs </a:t>
            </a:r>
            <a:r>
              <a:rPr lang="en-GB" sz="2400" dirty="0" smtClean="0"/>
              <a:t>are used to inform Teacher Assessment. This means that they are one part of the information we use to assess the standard at which a child is working.   We also look at work in books, teacher observations and records.</a:t>
            </a:r>
          </a:p>
          <a:p>
            <a:r>
              <a:rPr lang="en-GB" sz="2400" dirty="0" smtClean="0"/>
              <a:t>SATS are marked in school, mark </a:t>
            </a:r>
            <a:r>
              <a:rPr lang="en-GB" sz="2400" dirty="0"/>
              <a:t>schemes are given and we follow national guidelines when administering and marking the tests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The </a:t>
            </a:r>
            <a:r>
              <a:rPr lang="en-GB" sz="2400" dirty="0" err="1" smtClean="0"/>
              <a:t>DfE</a:t>
            </a:r>
            <a:r>
              <a:rPr lang="en-GB" sz="2400" dirty="0" smtClean="0"/>
              <a:t> will publish guidance on how to score the tests at a later date.</a:t>
            </a:r>
            <a:endParaRPr lang="en-GB" sz="2400" dirty="0"/>
          </a:p>
          <a:p>
            <a:r>
              <a:rPr lang="en-GB" sz="2400" dirty="0" smtClean="0"/>
              <a:t>Teacher </a:t>
            </a:r>
            <a:r>
              <a:rPr lang="en-GB" sz="2400" dirty="0"/>
              <a:t>Assessments are </a:t>
            </a:r>
            <a:r>
              <a:rPr lang="en-GB" sz="2400" dirty="0" smtClean="0"/>
              <a:t>moderated within school, within the local cluster of schools, and we may also receive a moderation visit from the Local Authority.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582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+mn-lt"/>
              </a:rPr>
              <a:t>National Curriculum </a:t>
            </a:r>
            <a:r>
              <a:rPr lang="en-GB" sz="3600" dirty="0" smtClean="0">
                <a:latin typeface="+mn-lt"/>
              </a:rPr>
              <a:t>Standards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7416824" cy="4032448"/>
          </a:xfrm>
        </p:spPr>
        <p:txBody>
          <a:bodyPr>
            <a:noAutofit/>
          </a:bodyPr>
          <a:lstStyle/>
          <a:p>
            <a:r>
              <a:rPr lang="en-GB" altLang="en-US" sz="2800" dirty="0" smtClean="0"/>
              <a:t>Interim Descriptors for 2016</a:t>
            </a:r>
          </a:p>
          <a:p>
            <a:r>
              <a:rPr lang="en-GB" altLang="en-US" sz="2800" dirty="0" smtClean="0"/>
              <a:t>Foundations for the expected standard</a:t>
            </a:r>
          </a:p>
          <a:p>
            <a:r>
              <a:rPr lang="en-GB" altLang="en-US" sz="2800" dirty="0" smtClean="0"/>
              <a:t>Working towards the expected standard</a:t>
            </a:r>
          </a:p>
          <a:p>
            <a:r>
              <a:rPr lang="en-GB" altLang="en-US" sz="2800" dirty="0" smtClean="0"/>
              <a:t>Working at the expected standard</a:t>
            </a:r>
          </a:p>
          <a:p>
            <a:r>
              <a:rPr lang="en-GB" altLang="en-US" sz="2800" dirty="0" smtClean="0"/>
              <a:t>Working at greater depth within the expected standard</a:t>
            </a:r>
            <a:endParaRPr lang="en-GB" altLang="en-US" sz="2800" dirty="0" smtClean="0"/>
          </a:p>
          <a:p>
            <a:pPr marL="0" indent="0">
              <a:buNone/>
            </a:pPr>
            <a:endParaRPr lang="en-GB" altLang="en-US" sz="1400" dirty="0"/>
          </a:p>
          <a:p>
            <a:r>
              <a:rPr lang="en-GB" altLang="en-US" sz="2800" dirty="0" smtClean="0"/>
              <a:t>National ‘age-related expectations’ are published for the end of Key Stage One.</a:t>
            </a:r>
            <a:endParaRPr lang="en-GB" altLang="en-US" sz="2800" dirty="0">
              <a:solidFill>
                <a:srgbClr val="0CC4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Results and Reporting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76800"/>
          </a:xfrm>
        </p:spPr>
        <p:txBody>
          <a:bodyPr>
            <a:noAutofit/>
          </a:bodyPr>
          <a:lstStyle/>
          <a:p>
            <a:r>
              <a:rPr lang="en-GB" sz="2800" dirty="0" smtClean="0"/>
              <a:t>Parents/Carers are informed of which point their child is at within the age-related expectations: Reading, Writing, Mathematics and Science. </a:t>
            </a:r>
            <a:endParaRPr lang="en-GB" sz="2800" dirty="0" smtClean="0"/>
          </a:p>
          <a:p>
            <a:r>
              <a:rPr lang="en-GB" sz="2800" dirty="0" smtClean="0"/>
              <a:t>Teachers use teacher assessment for Science and Writing.</a:t>
            </a:r>
          </a:p>
          <a:p>
            <a:r>
              <a:rPr lang="en-GB" sz="2800" dirty="0" smtClean="0"/>
              <a:t>Phonics Screening Check results will be reported as ‘Working At’ the expected leve</a:t>
            </a:r>
            <a:r>
              <a:rPr lang="en-GB" sz="2800" dirty="0" smtClean="0"/>
              <a:t>l or ‘Working Towards’.</a:t>
            </a:r>
          </a:p>
          <a:p>
            <a:r>
              <a:rPr lang="en-GB" sz="2800" dirty="0" smtClean="0"/>
              <a:t>Results will be provided with the End of Year Report.</a:t>
            </a:r>
          </a:p>
          <a:p>
            <a:pPr marL="0" indent="0">
              <a:buNone/>
            </a:pPr>
            <a:endParaRPr lang="en-GB" sz="1600" dirty="0" smtClean="0"/>
          </a:p>
          <a:p>
            <a:pPr marL="114300" indent="0">
              <a:buNone/>
            </a:pPr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5241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43192" cy="990600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What Can I Do to Help?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697" y="1288084"/>
            <a:ext cx="8229600" cy="538127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Reading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Read regularly, talk about the book, ask questions that go beyond literal recall: inference </a:t>
            </a:r>
            <a:r>
              <a:rPr lang="en-GB" altLang="en-US" sz="2000" dirty="0" smtClean="0"/>
              <a:t>skills.</a:t>
            </a:r>
            <a:endParaRPr lang="en-GB" altLang="en-US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Writing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Practise spelling high frequency words and spelling patterns from phonics Phases 5 and 6 if children find them tricky.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Write when purposeful opportunities arise e.g. a letter to a family member, a postcard to a friend, a shopping list, an invitation, related to class reading </a:t>
            </a:r>
            <a:r>
              <a:rPr lang="en-GB" altLang="en-US" sz="2000" dirty="0" smtClean="0"/>
              <a:t>book.  </a:t>
            </a:r>
          </a:p>
          <a:p>
            <a:pPr>
              <a:lnSpc>
                <a:spcPct val="80000"/>
              </a:lnSpc>
            </a:pPr>
            <a:r>
              <a:rPr lang="en-GB" altLang="en-US" sz="2000" b="1" dirty="0" smtClean="0"/>
              <a:t>Mathematics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Find opportunities for your child to use numbers in everyday situations and encourage them to work out </a:t>
            </a:r>
            <a:r>
              <a:rPr lang="en-GB" altLang="en-US" sz="2000" dirty="0" smtClean="0"/>
              <a:t>calculations </a:t>
            </a:r>
            <a:r>
              <a:rPr lang="en-GB" altLang="en-US" sz="2000" dirty="0"/>
              <a:t>in their head</a:t>
            </a:r>
            <a:r>
              <a:rPr lang="en-GB" altLang="en-US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Practise addition and subtraction facts, times tables and related division facts.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Learning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Do not go on holiday in term time.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Reasonable bedtimes so children are rested, alert and ready to learn.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Talk with your child about their learning in school</a:t>
            </a:r>
            <a:r>
              <a:rPr lang="en-GB" altLang="en-US" sz="2000" dirty="0" smtClean="0"/>
              <a:t>.</a:t>
            </a:r>
            <a:endParaRPr lang="en-GB" sz="2800" dirty="0" smtClean="0"/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3939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THANK YOU!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copy of this presentation will be available in the ‘Workshops’ area of the school website</a:t>
            </a:r>
            <a:r>
              <a:rPr lang="en-GB" dirty="0" smtClean="0"/>
              <a:t>:  </a:t>
            </a:r>
            <a:r>
              <a:rPr lang="en-GB" dirty="0" smtClean="0">
                <a:solidFill>
                  <a:srgbClr val="002060"/>
                </a:solidFill>
                <a:hlinkClick r:id="rId2"/>
              </a:rPr>
              <a:t>www.morley.cambs.sch.uk</a:t>
            </a: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/>
              <a:t> </a:t>
            </a:r>
            <a:r>
              <a:rPr lang="en-GB" dirty="0" err="1" smtClean="0"/>
              <a:t>DfE</a:t>
            </a:r>
            <a:r>
              <a:rPr lang="en-GB" dirty="0" smtClean="0"/>
              <a:t> have published a ‘Guide for Parents’</a:t>
            </a:r>
          </a:p>
          <a:p>
            <a:endParaRPr lang="en-GB" dirty="0" smtClean="0"/>
          </a:p>
          <a:p>
            <a:pPr indent="-342900"/>
            <a:r>
              <a:rPr lang="en-GB" dirty="0" smtClean="0"/>
              <a:t>Individual concerns: please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smtClean="0"/>
              <a:t>make </a:t>
            </a:r>
            <a:r>
              <a:rPr lang="en-GB" dirty="0" smtClean="0"/>
              <a:t>an appointment </a:t>
            </a:r>
          </a:p>
          <a:p>
            <a:pPr marL="0" indent="0">
              <a:buNone/>
            </a:pPr>
            <a:r>
              <a:rPr lang="en-GB" dirty="0" smtClean="0"/>
              <a:t>     with </a:t>
            </a:r>
            <a:r>
              <a:rPr lang="en-GB" dirty="0" smtClean="0"/>
              <a:t>your child’s class teacher.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353">
            <a:off x="5150446" y="3245431"/>
            <a:ext cx="1965051" cy="2652514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09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Outline of the Session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4000" dirty="0"/>
              <a:t>What are SATs?</a:t>
            </a:r>
          </a:p>
          <a:p>
            <a:pPr>
              <a:defRPr/>
            </a:pPr>
            <a:r>
              <a:rPr lang="en-GB" sz="4000" dirty="0"/>
              <a:t>An </a:t>
            </a:r>
            <a:r>
              <a:rPr lang="en-GB" sz="4000" dirty="0" smtClean="0"/>
              <a:t>overview </a:t>
            </a:r>
            <a:r>
              <a:rPr lang="en-GB" sz="4000" dirty="0"/>
              <a:t>of the tasks and tests</a:t>
            </a:r>
          </a:p>
          <a:p>
            <a:pPr>
              <a:defRPr/>
            </a:pPr>
            <a:r>
              <a:rPr lang="en-GB" sz="4000" dirty="0"/>
              <a:t>Teacher assessment</a:t>
            </a:r>
          </a:p>
          <a:p>
            <a:pPr>
              <a:defRPr/>
            </a:pPr>
            <a:r>
              <a:rPr lang="en-GB" sz="4000" dirty="0" smtClean="0"/>
              <a:t>The </a:t>
            </a:r>
            <a:r>
              <a:rPr lang="en-GB" sz="4000" dirty="0"/>
              <a:t>results</a:t>
            </a:r>
          </a:p>
          <a:p>
            <a:pPr>
              <a:defRPr/>
            </a:pPr>
            <a:r>
              <a:rPr lang="en-GB" sz="4000" dirty="0"/>
              <a:t>What </a:t>
            </a:r>
            <a:r>
              <a:rPr lang="en-GB" sz="4000" dirty="0" smtClean="0"/>
              <a:t>can I do to help?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6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What are SATs?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992888" cy="46805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n-GB" sz="9600" b="1" dirty="0" smtClean="0">
                <a:solidFill>
                  <a:srgbClr val="FF0000"/>
                </a:solidFill>
              </a:rPr>
              <a:t>S</a:t>
            </a:r>
            <a:r>
              <a:rPr lang="en-GB" sz="9600" dirty="0" smtClean="0"/>
              <a:t>tatutory </a:t>
            </a:r>
            <a:r>
              <a:rPr lang="en-GB" sz="9600" b="1" dirty="0" smtClean="0">
                <a:solidFill>
                  <a:srgbClr val="FF0000"/>
                </a:solidFill>
              </a:rPr>
              <a:t>A</a:t>
            </a:r>
            <a:r>
              <a:rPr lang="en-GB" sz="9600" dirty="0" smtClean="0"/>
              <a:t>ssessment </a:t>
            </a:r>
            <a:r>
              <a:rPr lang="en-GB" sz="9600" b="1" dirty="0" smtClean="0">
                <a:solidFill>
                  <a:srgbClr val="FF0000"/>
                </a:solidFill>
              </a:rPr>
              <a:t>T</a:t>
            </a:r>
            <a:r>
              <a:rPr lang="en-GB" sz="9600" dirty="0" smtClean="0"/>
              <a:t>ests </a:t>
            </a:r>
          </a:p>
          <a:p>
            <a:pPr>
              <a:lnSpc>
                <a:spcPct val="150000"/>
              </a:lnSpc>
              <a:defRPr/>
            </a:pPr>
            <a:r>
              <a:rPr lang="en-GB" sz="9600" dirty="0" smtClean="0"/>
              <a:t>A measure of how well the child is able to meet the demands of the National Curriculum 2014 at a given point in time</a:t>
            </a:r>
          </a:p>
          <a:p>
            <a:pPr>
              <a:lnSpc>
                <a:spcPct val="150000"/>
              </a:lnSpc>
              <a:defRPr/>
            </a:pPr>
            <a:r>
              <a:rPr lang="en-GB" sz="9600" dirty="0" smtClean="0"/>
              <a:t>Children’s skills are assessed in English (Reading and Grammar) and Maths</a:t>
            </a:r>
          </a:p>
          <a:p>
            <a:pPr>
              <a:lnSpc>
                <a:spcPct val="150000"/>
              </a:lnSpc>
              <a:defRPr/>
            </a:pPr>
            <a:r>
              <a:rPr lang="en-GB" sz="9600" dirty="0" smtClean="0"/>
              <a:t>English Writing </a:t>
            </a:r>
            <a:r>
              <a:rPr lang="en-GB" sz="9600" dirty="0" smtClean="0"/>
              <a:t> and Science is </a:t>
            </a:r>
            <a:r>
              <a:rPr lang="en-GB" sz="9600" dirty="0" smtClean="0"/>
              <a:t>assessed by class teachers </a:t>
            </a:r>
            <a:endParaRPr lang="en-GB" sz="9600" dirty="0" smtClean="0"/>
          </a:p>
          <a:p>
            <a:pPr>
              <a:lnSpc>
                <a:spcPct val="150000"/>
              </a:lnSpc>
              <a:defRPr/>
            </a:pPr>
            <a:r>
              <a:rPr lang="en-GB" sz="9600" dirty="0" smtClean="0"/>
              <a:t>Assessments may be </a:t>
            </a:r>
            <a:r>
              <a:rPr lang="en-GB" sz="9600" dirty="0" smtClean="0"/>
              <a:t>moderated </a:t>
            </a:r>
            <a:r>
              <a:rPr lang="en-GB" sz="9600" dirty="0" smtClean="0"/>
              <a:t>by the Local Authority</a:t>
            </a:r>
          </a:p>
          <a:p>
            <a:pPr>
              <a:lnSpc>
                <a:spcPct val="150000"/>
              </a:lnSpc>
              <a:defRPr/>
            </a:pPr>
            <a:r>
              <a:rPr lang="en-GB" sz="9600" dirty="0" smtClean="0"/>
              <a:t>Tests are used to inform Teacher Assessments.</a:t>
            </a:r>
            <a:endParaRPr lang="en-GB" sz="9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96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43192" cy="73536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>
                <a:latin typeface="+mn-lt"/>
              </a:rPr>
              <a:t>Tests and Tasks</a:t>
            </a:r>
            <a:endParaRPr lang="en-GB" sz="44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41" y="1484784"/>
            <a:ext cx="7696186" cy="215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5341" y="3933056"/>
            <a:ext cx="7620000" cy="218884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Phonics Screening Check:</a:t>
            </a:r>
            <a:r>
              <a:rPr lang="en-GB" dirty="0" smtClean="0"/>
              <a:t> re-taken by those who didn’t reach the required standard in Year 1, and taken by those not in school in Year One, who didn’t take the Screening Check at a previous school.</a:t>
            </a:r>
          </a:p>
          <a:p>
            <a:pPr>
              <a:defRPr/>
            </a:pPr>
            <a:r>
              <a:rPr lang="en-GB" b="1" dirty="0" smtClean="0"/>
              <a:t>Writing: </a:t>
            </a:r>
            <a:r>
              <a:rPr lang="en-GB" dirty="0" smtClean="0"/>
              <a:t> assessed by teachers based on independent writing</a:t>
            </a:r>
          </a:p>
          <a:p>
            <a:pPr marL="0" indent="0">
              <a:buNone/>
              <a:defRPr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379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Reading Tests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480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Format: </a:t>
            </a:r>
            <a:r>
              <a:rPr lang="en-GB" dirty="0" smtClean="0"/>
              <a:t>combined text question booklet, separate text and question/answer paper, including practice questions and useful words</a:t>
            </a:r>
          </a:p>
          <a:p>
            <a:pPr>
              <a:defRPr/>
            </a:pPr>
            <a:r>
              <a:rPr lang="en-GB" b="1" dirty="0" smtClean="0"/>
              <a:t>Assistance: No part of the paper can be read to groups or individuals, except for the practice questions and useful words.</a:t>
            </a:r>
          </a:p>
          <a:p>
            <a:pPr marL="114300" indent="0">
              <a:buNone/>
              <a:defRPr/>
            </a:pPr>
            <a:r>
              <a:rPr lang="en-GB" b="1" dirty="0" smtClean="0"/>
              <a:t>For example: </a:t>
            </a:r>
          </a:p>
          <a:p>
            <a:pPr>
              <a:defRPr/>
            </a:pPr>
            <a:r>
              <a:rPr lang="en-GB" b="1" dirty="0" smtClean="0"/>
              <a:t>‘I don’t understand the question’  </a:t>
            </a:r>
          </a:p>
          <a:p>
            <a:pPr marL="114300" indent="0">
              <a:buNone/>
              <a:defRPr/>
            </a:pPr>
            <a:r>
              <a:rPr lang="en-GB" b="1" dirty="0"/>
              <a:t> </a:t>
            </a:r>
            <a:r>
              <a:rPr lang="en-GB" b="1" dirty="0" smtClean="0"/>
              <a:t>   </a:t>
            </a:r>
            <a:r>
              <a:rPr lang="en-GB" dirty="0" smtClean="0"/>
              <a:t>“Read the question again and underline any key words 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 that tell you what to do.”</a:t>
            </a:r>
          </a:p>
          <a:p>
            <a:pPr>
              <a:defRPr/>
            </a:pPr>
            <a:r>
              <a:rPr lang="en-GB" b="1" dirty="0" smtClean="0"/>
              <a:t>‘What does this say?’ </a:t>
            </a:r>
          </a:p>
          <a:p>
            <a:pPr marL="114300" indent="0">
              <a:buNone/>
              <a:defRPr/>
            </a:pPr>
            <a:r>
              <a:rPr lang="en-GB" b="1" dirty="0"/>
              <a:t> </a:t>
            </a:r>
            <a:r>
              <a:rPr lang="en-GB" b="1" dirty="0" smtClean="0"/>
              <a:t>    </a:t>
            </a:r>
            <a:r>
              <a:rPr lang="en-GB" dirty="0" smtClean="0"/>
              <a:t>“ Read it again slowly, and use what you know about 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   reading tricky words to help you work it out.”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64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Reading Tests</a:t>
            </a:r>
            <a:endParaRPr lang="en-GB" sz="4400" b="1" dirty="0"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87651"/>
            <a:ext cx="3250880" cy="40855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08" y="3336223"/>
            <a:ext cx="3667479" cy="226107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791" y="1168192"/>
            <a:ext cx="4474716" cy="201622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Spelling Test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388843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Format: </a:t>
            </a:r>
            <a:r>
              <a:rPr lang="en-GB" dirty="0" smtClean="0"/>
              <a:t>answer booklet containing 20 sentences  with missing words.  Children complete the sentences with the missing word during the test.  </a:t>
            </a:r>
          </a:p>
          <a:p>
            <a:pPr>
              <a:defRPr/>
            </a:pPr>
            <a:r>
              <a:rPr lang="en-GB" b="1" dirty="0" smtClean="0"/>
              <a:t>Timing: </a:t>
            </a:r>
            <a:r>
              <a:rPr lang="en-GB" dirty="0" smtClean="0"/>
              <a:t>Minimum 12 second gap between spellings to give children sufficient time to write,  target words may be repeated.  Test should take approximately 15 minutes.</a:t>
            </a:r>
          </a:p>
          <a:p>
            <a:pPr marL="114300" indent="0">
              <a:buNone/>
              <a:defRPr/>
            </a:pPr>
            <a:r>
              <a:rPr lang="en-GB" b="1" dirty="0" smtClean="0"/>
              <a:t>For example: </a:t>
            </a:r>
          </a:p>
          <a:p>
            <a:pPr>
              <a:defRPr/>
            </a:pPr>
            <a:r>
              <a:rPr lang="en-GB" dirty="0" smtClean="0"/>
              <a:t>‘The word is </a:t>
            </a:r>
            <a:r>
              <a:rPr lang="en-GB" b="1" i="1" dirty="0" smtClean="0"/>
              <a:t>tree</a:t>
            </a:r>
            <a:r>
              <a:rPr lang="en-GB" dirty="0" smtClean="0"/>
              <a:t>.’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‘There was a big </a:t>
            </a:r>
            <a:r>
              <a:rPr lang="en-GB" b="1" i="1" dirty="0" smtClean="0"/>
              <a:t>tree</a:t>
            </a:r>
            <a:r>
              <a:rPr lang="en-GB" dirty="0" smtClean="0"/>
              <a:t> in the garden.’</a:t>
            </a:r>
          </a:p>
          <a:p>
            <a:pPr marL="114300" indent="0">
              <a:buNone/>
              <a:defRPr/>
            </a:pPr>
            <a:r>
              <a:rPr lang="en-GB" dirty="0" smtClean="0"/>
              <a:t>     ‘</a:t>
            </a:r>
            <a:r>
              <a:rPr lang="en-GB" dirty="0"/>
              <a:t>The word is </a:t>
            </a:r>
            <a:r>
              <a:rPr lang="en-GB" b="1" i="1" dirty="0"/>
              <a:t>tree</a:t>
            </a:r>
            <a:r>
              <a:rPr lang="en-GB" dirty="0" smtClean="0"/>
              <a:t>.’</a:t>
            </a:r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9"/>
            <a:ext cx="7128792" cy="82729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57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Grammar Test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1764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Format: </a:t>
            </a:r>
            <a:r>
              <a:rPr lang="en-GB" dirty="0" smtClean="0"/>
              <a:t>combined question and answer booklet</a:t>
            </a:r>
          </a:p>
          <a:p>
            <a:pPr>
              <a:defRPr/>
            </a:pPr>
            <a:r>
              <a:rPr lang="en-GB" b="1" dirty="0" smtClean="0"/>
              <a:t>Timing: </a:t>
            </a:r>
            <a:r>
              <a:rPr lang="en-GB" dirty="0" smtClean="0"/>
              <a:t>Approximately 20 minutes – not strictly timed.</a:t>
            </a:r>
          </a:p>
          <a:p>
            <a:pPr>
              <a:defRPr/>
            </a:pPr>
            <a:r>
              <a:rPr lang="en-GB" b="1" dirty="0" smtClean="0"/>
              <a:t>Assistance: </a:t>
            </a:r>
            <a:r>
              <a:rPr lang="en-GB" dirty="0" smtClean="0"/>
              <a:t>Questions may be  read and re-worded as long as no subject-specific information is given away. </a:t>
            </a:r>
          </a:p>
          <a:p>
            <a:pPr marL="114300" indent="0">
              <a:buNone/>
              <a:defRPr/>
            </a:pPr>
            <a:r>
              <a:rPr lang="en-GB" b="1" dirty="0" smtClean="0"/>
              <a:t>For example: </a:t>
            </a:r>
          </a:p>
          <a:p>
            <a:pPr>
              <a:defRPr/>
            </a:pPr>
            <a:r>
              <a:rPr lang="en-GB" b="1" dirty="0" smtClean="0"/>
              <a:t>‘What does ‘comma’ mean?’</a:t>
            </a:r>
          </a:p>
          <a:p>
            <a:pPr marL="11430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“I can’t tell you, but think hard and try to remember. We can talk about it after the test.”</a:t>
            </a:r>
          </a:p>
          <a:p>
            <a:pPr marL="114300" indent="0">
              <a:buNone/>
              <a:defRPr/>
            </a:pPr>
            <a:r>
              <a:rPr lang="en-GB" dirty="0" smtClean="0"/>
              <a:t>Context or words related to a question are unfamiliar, we may show related objects or pictures, or describe the context.</a:t>
            </a:r>
          </a:p>
          <a:p>
            <a:pPr marL="114300" indent="0">
              <a:buNone/>
              <a:defRPr/>
            </a:pPr>
            <a:r>
              <a:rPr lang="en-GB" b="1" dirty="0" smtClean="0"/>
              <a:t>Teachers must ensure that nothing we say or do could be interpreted as giving children an advantage in completing the tests.</a:t>
            </a:r>
          </a:p>
        </p:txBody>
      </p:sp>
    </p:spTree>
    <p:extLst>
      <p:ext uri="{BB962C8B-B14F-4D97-AF65-F5344CB8AC3E}">
        <p14:creationId xmlns:p14="http://schemas.microsoft.com/office/powerpoint/2010/main" val="36913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Grammar Test</a:t>
            </a:r>
            <a:endParaRPr lang="en-GB" sz="4400" b="1" dirty="0">
              <a:latin typeface="+mn-lt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346">
            <a:off x="467544" y="1484784"/>
            <a:ext cx="3515395" cy="25922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9649">
            <a:off x="3152362" y="2413002"/>
            <a:ext cx="5079424" cy="121175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4211140"/>
            <a:ext cx="5400600" cy="160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5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475</TotalTime>
  <Words>1199</Words>
  <Application>Microsoft Office PowerPoint</Application>
  <PresentationFormat>On-screen Show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Year 2 SATS</vt:lpstr>
      <vt:lpstr>Outline of the Session</vt:lpstr>
      <vt:lpstr>What are SATs?</vt:lpstr>
      <vt:lpstr>Tests and Tasks</vt:lpstr>
      <vt:lpstr>Reading Tests</vt:lpstr>
      <vt:lpstr>Reading Tests</vt:lpstr>
      <vt:lpstr>Spelling Test</vt:lpstr>
      <vt:lpstr>Grammar Test</vt:lpstr>
      <vt:lpstr>Grammar Test</vt:lpstr>
      <vt:lpstr>Mathematics  Tests </vt:lpstr>
      <vt:lpstr>Mathematics  Tests</vt:lpstr>
      <vt:lpstr>Mathematics  Tests</vt:lpstr>
      <vt:lpstr>Mathematics  Tests</vt:lpstr>
      <vt:lpstr>Administering the Tests</vt:lpstr>
      <vt:lpstr>Teacher Assessment</vt:lpstr>
      <vt:lpstr>National Curriculum Standards </vt:lpstr>
      <vt:lpstr>Results and Reporting</vt:lpstr>
      <vt:lpstr>What Can I Do to Help?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SATS</dc:title>
  <dc:creator>k</dc:creator>
  <cp:lastModifiedBy>k</cp:lastModifiedBy>
  <cp:revision>34</cp:revision>
  <cp:lastPrinted>2015-03-25T15:17:03Z</cp:lastPrinted>
  <dcterms:created xsi:type="dcterms:W3CDTF">2014-03-31T20:18:19Z</dcterms:created>
  <dcterms:modified xsi:type="dcterms:W3CDTF">2016-03-13T12:53:43Z</dcterms:modified>
</cp:coreProperties>
</file>