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60" r:id="rId5"/>
    <p:sldId id="269" r:id="rId6"/>
    <p:sldId id="271" r:id="rId7"/>
    <p:sldId id="259" r:id="rId8"/>
    <p:sldId id="270" r:id="rId9"/>
    <p:sldId id="272" r:id="rId10"/>
    <p:sldId id="273" r:id="rId11"/>
    <p:sldId id="274" r:id="rId12"/>
    <p:sldId id="275" r:id="rId13"/>
    <p:sldId id="276" r:id="rId14"/>
    <p:sldId id="261" r:id="rId15"/>
    <p:sldId id="262" r:id="rId16"/>
    <p:sldId id="264" r:id="rId17"/>
    <p:sldId id="263" r:id="rId18"/>
    <p:sldId id="265" r:id="rId19"/>
    <p:sldId id="266" r:id="rId2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2661" autoAdjust="0"/>
  </p:normalViewPr>
  <p:slideViewPr>
    <p:cSldViewPr>
      <p:cViewPr varScale="1">
        <p:scale>
          <a:sx n="67" d="100"/>
          <a:sy n="67" d="100"/>
        </p:scale>
        <p:origin x="154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3006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9FA4E5BC-780B-4D17-B6A3-CC96DEF91445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B6000854-3712-4387-8A9D-615A7765C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792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346" cy="497829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760" y="0"/>
            <a:ext cx="2945346" cy="497829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r">
              <a:defRPr sz="1200"/>
            </a:lvl1pPr>
          </a:lstStyle>
          <a:p>
            <a:fld id="{FE374AD5-F9C5-4E02-B95C-3F0FE840A663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0" tIns="45295" rIns="90590" bIns="4529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4" y="4776633"/>
            <a:ext cx="5438768" cy="3908584"/>
          </a:xfrm>
          <a:prstGeom prst="rect">
            <a:avLst/>
          </a:prstGeom>
        </p:spPr>
        <p:txBody>
          <a:bodyPr vert="horz" lIns="90590" tIns="45295" rIns="90590" bIns="4529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809"/>
            <a:ext cx="2945346" cy="497829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760" y="9428809"/>
            <a:ext cx="2945346" cy="497829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r">
              <a:defRPr sz="1200"/>
            </a:lvl1pPr>
          </a:lstStyle>
          <a:p>
            <a:fld id="{539E732A-B595-4329-9BB0-C5A11E0BE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8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E732A-B595-4329-9BB0-C5A11E0BEFC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25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ADFACEF-42DE-49CF-A67E-966E44A8B996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E1D5803-7C56-4AD8-A171-7DCE8CD51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264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ACEF-42DE-49CF-A67E-966E44A8B996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E1D5803-7C56-4AD8-A171-7DCE8CD51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ACEF-42DE-49CF-A67E-966E44A8B996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E1D5803-7C56-4AD8-A171-7DCE8CD51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999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ACEF-42DE-49CF-A67E-966E44A8B996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E1D5803-7C56-4AD8-A171-7DCE8CD51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672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ACEF-42DE-49CF-A67E-966E44A8B996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E1D5803-7C56-4AD8-A171-7DCE8CD51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481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ACEF-42DE-49CF-A67E-966E44A8B996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E1D5803-7C56-4AD8-A171-7DCE8CD51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872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ACEF-42DE-49CF-A67E-966E44A8B996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E1D5803-7C56-4AD8-A171-7DCE8CD51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088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9ADFACEF-42DE-49CF-A67E-966E44A8B996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E1D5803-7C56-4AD8-A171-7DCE8CD51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889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ACEF-42DE-49CF-A67E-966E44A8B996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E1D5803-7C56-4AD8-A171-7DCE8CD51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26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ACEF-42DE-49CF-A67E-966E44A8B996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E1D5803-7C56-4AD8-A171-7DCE8CD51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04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ACEF-42DE-49CF-A67E-966E44A8B996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E1D5803-7C56-4AD8-A171-7DCE8CD51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09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ACEF-42DE-49CF-A67E-966E44A8B996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E1D5803-7C56-4AD8-A171-7DCE8CD51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93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ACEF-42DE-49CF-A67E-966E44A8B996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E1D5803-7C56-4AD8-A171-7DCE8CD51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451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ACEF-42DE-49CF-A67E-966E44A8B996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E1D5803-7C56-4AD8-A171-7DCE8CD51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18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ACEF-42DE-49CF-A67E-966E44A8B996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E1D5803-7C56-4AD8-A171-7DCE8CD51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932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ACEF-42DE-49CF-A67E-966E44A8B996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E1D5803-7C56-4AD8-A171-7DCE8CD51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14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ACEF-42DE-49CF-A67E-966E44A8B996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E1D5803-7C56-4AD8-A171-7DCE8CD51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2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9ADFACEF-42DE-49CF-A67E-966E44A8B996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E1D5803-7C56-4AD8-A171-7DCE8CD51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73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ley.cambs.sch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836712"/>
            <a:ext cx="6729896" cy="3940669"/>
          </a:xfrm>
        </p:spPr>
        <p:txBody>
          <a:bodyPr anchor="t">
            <a:noAutofit/>
          </a:bodyPr>
          <a:lstStyle/>
          <a:p>
            <a:r>
              <a:rPr lang="en-GB" sz="6600" dirty="0" smtClean="0">
                <a:latin typeface="+mn-lt"/>
              </a:rPr>
              <a:t>Year</a:t>
            </a:r>
            <a:r>
              <a:rPr lang="en-GB" sz="6600" dirty="0" smtClean="0"/>
              <a:t> 2 Statutory Assessment Tests (SATs)</a:t>
            </a:r>
            <a:endParaRPr lang="en-GB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149080"/>
            <a:ext cx="5917679" cy="1489720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Segoe UI" panose="020B0502040204020203" pitchFamily="34" charset="0"/>
              </a:rPr>
              <a:t>Information for Parents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Segoe UI" panose="020B0502040204020203" pitchFamily="34" charset="0"/>
              </a:rPr>
              <a:t>Thursday 28</a:t>
            </a:r>
            <a:r>
              <a:rPr lang="en-GB" sz="2400" baseline="30000" dirty="0" smtClean="0">
                <a:solidFill>
                  <a:schemeClr val="bg1"/>
                </a:solidFill>
                <a:latin typeface="Segoe UI" panose="020B0502040204020203" pitchFamily="34" charset="0"/>
              </a:rPr>
              <a:t>th</a:t>
            </a:r>
            <a:r>
              <a:rPr lang="en-GB" sz="2400" dirty="0" smtClean="0">
                <a:solidFill>
                  <a:schemeClr val="bg1"/>
                </a:solidFill>
                <a:latin typeface="Segoe UI" panose="020B0502040204020203" pitchFamily="34" charset="0"/>
              </a:rPr>
              <a:t> March 2019</a:t>
            </a:r>
            <a:endParaRPr lang="en-GB" sz="2400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79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b="1" dirty="0" smtClean="0">
                <a:latin typeface="+mn-lt"/>
              </a:rPr>
              <a:t>Mathematics  Tests </a:t>
            </a:r>
            <a:endParaRPr lang="en-GB" sz="4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08912" cy="417646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b="1" dirty="0" smtClean="0"/>
              <a:t>Format: </a:t>
            </a:r>
            <a:r>
              <a:rPr lang="en-GB" dirty="0" smtClean="0"/>
              <a:t>Two question and answer booklets: </a:t>
            </a:r>
          </a:p>
          <a:p>
            <a:pPr marL="0" indent="0">
              <a:buNone/>
              <a:defRPr/>
            </a:pPr>
            <a:r>
              <a:rPr lang="en-GB" dirty="0"/>
              <a:t>	</a:t>
            </a:r>
            <a:r>
              <a:rPr lang="en-GB" dirty="0" smtClean="0"/>
              <a:t>	Paper 1 Arithmetic, Paper 2 Reasoning</a:t>
            </a:r>
          </a:p>
          <a:p>
            <a:pPr>
              <a:defRPr/>
            </a:pPr>
            <a:r>
              <a:rPr lang="en-GB" b="1" dirty="0" smtClean="0"/>
              <a:t>Paper 1 Arithmetic</a:t>
            </a:r>
          </a:p>
          <a:p>
            <a:pPr marL="0" indent="0">
              <a:buNone/>
              <a:defRPr/>
            </a:pPr>
            <a:r>
              <a:rPr lang="en-GB" b="1" dirty="0" smtClean="0"/>
              <a:t>Timing: </a:t>
            </a:r>
            <a:r>
              <a:rPr lang="en-GB" dirty="0" smtClean="0"/>
              <a:t>Approximately 20 minutes – not strictly timed.</a:t>
            </a:r>
          </a:p>
          <a:p>
            <a:pPr marL="0" indent="0">
              <a:buNone/>
              <a:defRPr/>
            </a:pPr>
            <a:r>
              <a:rPr lang="en-GB" b="1" dirty="0" smtClean="0"/>
              <a:t>Assistance:  </a:t>
            </a:r>
            <a:r>
              <a:rPr lang="en-GB" dirty="0" smtClean="0"/>
              <a:t>children are not allowed calculators, rulers, number apparatus (cubes, number lines, hundred squares </a:t>
            </a:r>
            <a:r>
              <a:rPr lang="en-GB" dirty="0" err="1" smtClean="0"/>
              <a:t>etc</a:t>
            </a:r>
            <a:r>
              <a:rPr lang="en-GB" dirty="0" smtClean="0"/>
              <a:t>).  If a child requests, questions and numbers may be read  but not any mathematical symbols. </a:t>
            </a:r>
          </a:p>
          <a:p>
            <a:pPr marL="0" indent="0">
              <a:buNone/>
              <a:defRPr/>
            </a:pPr>
            <a:r>
              <a:rPr lang="en-GB" b="1" dirty="0" smtClean="0"/>
              <a:t>For example: </a:t>
            </a:r>
          </a:p>
          <a:p>
            <a:pPr marL="0" indent="0">
              <a:buNone/>
              <a:defRPr/>
            </a:pPr>
            <a:r>
              <a:rPr lang="en-GB" b="1" dirty="0" smtClean="0"/>
              <a:t>‘What does this sign mean?’</a:t>
            </a:r>
          </a:p>
          <a:p>
            <a:pPr marL="114300" indent="0">
              <a:buNone/>
              <a:defRPr/>
            </a:pPr>
            <a:r>
              <a:rPr lang="en-GB" dirty="0" smtClean="0"/>
              <a:t>“I can’t tell you, but think hard and try to remember. We can talk about it after the test.”</a:t>
            </a:r>
            <a:endParaRPr lang="en-GB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692696"/>
            <a:ext cx="1125474" cy="112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3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b="1" dirty="0" smtClean="0">
                <a:latin typeface="+mn-lt"/>
              </a:rPr>
              <a:t>Mathematics  Tests</a:t>
            </a:r>
            <a:endParaRPr lang="en-GB" sz="4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36433"/>
            <a:ext cx="7620000" cy="417646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b="1" dirty="0" smtClean="0"/>
              <a:t>Paper 1 Arithmetic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6320">
            <a:off x="1074975" y="2951419"/>
            <a:ext cx="2550887" cy="323660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466" y="1869352"/>
            <a:ext cx="3629025" cy="22860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9010">
            <a:off x="2933501" y="4663662"/>
            <a:ext cx="2965206" cy="186987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2945">
            <a:off x="5032074" y="4095353"/>
            <a:ext cx="3139148" cy="197341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91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b="1" dirty="0" smtClean="0">
                <a:latin typeface="+mn-lt"/>
              </a:rPr>
              <a:t>Mathematics  Tests</a:t>
            </a:r>
            <a:endParaRPr lang="en-GB" sz="4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208912" cy="432048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b="1" dirty="0" smtClean="0"/>
              <a:t>Paper 2 Reasoning: </a:t>
            </a:r>
            <a:r>
              <a:rPr lang="en-GB" dirty="0" smtClean="0"/>
              <a:t>includes 5 aural questions </a:t>
            </a:r>
          </a:p>
          <a:p>
            <a:pPr marL="0" indent="0">
              <a:buNone/>
              <a:defRPr/>
            </a:pPr>
            <a:r>
              <a:rPr lang="en-GB" b="1" dirty="0" smtClean="0"/>
              <a:t>Timing: </a:t>
            </a:r>
            <a:r>
              <a:rPr lang="en-GB" dirty="0" smtClean="0"/>
              <a:t>Approximately 35 minutes – not strictly timed.</a:t>
            </a:r>
          </a:p>
          <a:p>
            <a:pPr marL="0" indent="0">
              <a:buNone/>
              <a:defRPr/>
            </a:pPr>
            <a:r>
              <a:rPr lang="en-GB" b="1" dirty="0" smtClean="0"/>
              <a:t>Assistance: </a:t>
            </a:r>
            <a:r>
              <a:rPr lang="en-GB" dirty="0" smtClean="0"/>
              <a:t>Children are allowed rulers (cm and mm) but no other number apparatus or calculators. If a child requests, </a:t>
            </a:r>
            <a:r>
              <a:rPr lang="en-GB" u="sng" dirty="0" smtClean="0"/>
              <a:t>questions and numbers may be read</a:t>
            </a:r>
            <a:r>
              <a:rPr lang="en-GB" dirty="0" smtClean="0"/>
              <a:t> but not any mathematical symbols.   </a:t>
            </a:r>
          </a:p>
          <a:p>
            <a:pPr marL="0" indent="0">
              <a:buNone/>
              <a:defRPr/>
            </a:pPr>
            <a:r>
              <a:rPr lang="en-GB" dirty="0" smtClean="0"/>
              <a:t>Teachers may point to charts or diagrams, but cannot help in any interpretation of them. </a:t>
            </a:r>
          </a:p>
          <a:p>
            <a:pPr marL="114300" indent="0">
              <a:buNone/>
              <a:defRPr/>
            </a:pPr>
            <a:r>
              <a:rPr lang="en-GB" b="1" dirty="0" smtClean="0"/>
              <a:t>For example: ‘What does ‘fraction’ mean?’</a:t>
            </a:r>
          </a:p>
          <a:p>
            <a:pPr marL="114300" indent="0">
              <a:buNone/>
              <a:defRPr/>
            </a:pPr>
            <a:r>
              <a:rPr lang="en-GB" dirty="0" smtClean="0"/>
              <a:t>“I can’t tell you, but think hard and try to remember. We can talk about it after the test.”</a:t>
            </a:r>
          </a:p>
          <a:p>
            <a:pPr marL="114300" indent="0">
              <a:buNone/>
              <a:defRPr/>
            </a:pPr>
            <a:r>
              <a:rPr lang="en-GB" b="1" dirty="0" smtClean="0"/>
              <a:t>Teachers must ensure that nothing we say or do could be interpreted as giving children an advantage in completing the tests.</a:t>
            </a:r>
          </a:p>
        </p:txBody>
      </p:sp>
    </p:spTree>
    <p:extLst>
      <p:ext uri="{BB962C8B-B14F-4D97-AF65-F5344CB8AC3E}">
        <p14:creationId xmlns:p14="http://schemas.microsoft.com/office/powerpoint/2010/main" val="271299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b="1" dirty="0" smtClean="0">
                <a:latin typeface="+mn-lt"/>
              </a:rPr>
              <a:t>Mathematics  Tests</a:t>
            </a:r>
            <a:endParaRPr lang="en-GB" sz="4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08" y="2038476"/>
            <a:ext cx="7620000" cy="417646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b="1" dirty="0" smtClean="0"/>
              <a:t>Paper 2 Reasoning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7794">
            <a:off x="1257989" y="2508481"/>
            <a:ext cx="2772761" cy="3967022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9221">
            <a:off x="4798991" y="1864322"/>
            <a:ext cx="3325751" cy="430033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958306"/>
            <a:ext cx="3113708" cy="1079224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232704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b="1" dirty="0" smtClean="0">
                <a:latin typeface="+mn-lt"/>
              </a:rPr>
              <a:t>Administering the Tests</a:t>
            </a:r>
            <a:endParaRPr lang="en-GB" sz="4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424936" cy="439248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GB" sz="2600" dirty="0" smtClean="0"/>
              <a:t>Tests take place in May.</a:t>
            </a:r>
          </a:p>
          <a:p>
            <a:pPr>
              <a:defRPr/>
            </a:pPr>
            <a:r>
              <a:rPr lang="en-GB" sz="2600" dirty="0" smtClean="0"/>
              <a:t>The are undertaken in the </a:t>
            </a:r>
            <a:r>
              <a:rPr lang="en-GB" sz="2600" dirty="0" smtClean="0"/>
              <a:t>classroom </a:t>
            </a:r>
            <a:r>
              <a:rPr lang="en-GB" sz="2600" dirty="0" smtClean="0"/>
              <a:t>or in a quiet area if in a smaller group.</a:t>
            </a:r>
          </a:p>
          <a:p>
            <a:pPr>
              <a:defRPr/>
            </a:pPr>
            <a:r>
              <a:rPr lang="en-GB" sz="2600" dirty="0" smtClean="0"/>
              <a:t>Displays which may give unfair advantage are covered or removed.</a:t>
            </a:r>
          </a:p>
          <a:p>
            <a:pPr>
              <a:defRPr/>
            </a:pPr>
            <a:r>
              <a:rPr lang="en-GB" sz="2600" dirty="0" smtClean="0"/>
              <a:t>Enough time is given to complete the test.</a:t>
            </a:r>
          </a:p>
          <a:p>
            <a:pPr>
              <a:defRPr/>
            </a:pPr>
            <a:r>
              <a:rPr lang="en-GB" sz="2600" dirty="0" smtClean="0"/>
              <a:t>Children are familiar with test routines.</a:t>
            </a:r>
          </a:p>
          <a:p>
            <a:pPr>
              <a:defRPr/>
            </a:pPr>
            <a:r>
              <a:rPr lang="en-GB" sz="2600" dirty="0" smtClean="0"/>
              <a:t>Tests are described as assessments which ‘tell teachers what we need to teach next</a:t>
            </a:r>
            <a:r>
              <a:rPr lang="en-GB" sz="2600" dirty="0"/>
              <a:t>,</a:t>
            </a:r>
            <a:r>
              <a:rPr lang="en-GB" sz="2600" dirty="0" smtClean="0"/>
              <a:t>’ not as a measure of individual success.</a:t>
            </a:r>
          </a:p>
          <a:p>
            <a:pPr marL="0" indent="0">
              <a:buNone/>
              <a:defRPr/>
            </a:pPr>
            <a:endParaRPr lang="en-GB" sz="2000" dirty="0" smtClean="0"/>
          </a:p>
          <a:p>
            <a:pPr>
              <a:defRPr/>
            </a:pPr>
            <a:endParaRPr lang="en-GB" sz="3600" dirty="0" smtClean="0"/>
          </a:p>
          <a:p>
            <a:pPr marL="0" indent="0">
              <a:buNone/>
              <a:defRPr/>
            </a:pPr>
            <a:endParaRPr lang="en-GB" sz="2000" dirty="0" smtClean="0"/>
          </a:p>
          <a:p>
            <a:pPr marL="114300" indent="0">
              <a:buNone/>
              <a:defRPr/>
            </a:pPr>
            <a:endParaRPr lang="en-GB" sz="4000" dirty="0" smtClean="0"/>
          </a:p>
          <a:p>
            <a:pPr>
              <a:defRPr/>
            </a:pPr>
            <a:endParaRPr lang="en-GB" sz="3200" dirty="0" smtClean="0"/>
          </a:p>
          <a:p>
            <a:pPr>
              <a:defRPr/>
            </a:pPr>
            <a:endParaRPr lang="en-GB" sz="3200" dirty="0" smtClean="0"/>
          </a:p>
          <a:p>
            <a:pPr>
              <a:defRPr/>
            </a:pPr>
            <a:endParaRPr lang="en-GB" sz="3200" dirty="0" smtClean="0"/>
          </a:p>
          <a:p>
            <a:pPr>
              <a:defRPr/>
            </a:pPr>
            <a:endParaRPr lang="en-GB" sz="4000" dirty="0" smtClean="0"/>
          </a:p>
          <a:p>
            <a:pPr>
              <a:defRPr/>
            </a:pPr>
            <a:endParaRPr lang="en-GB" sz="4000" dirty="0" smtClean="0"/>
          </a:p>
          <a:p>
            <a:pPr marL="0" indent="0">
              <a:buNone/>
              <a:defRPr/>
            </a:pPr>
            <a:endParaRPr lang="en-GB" sz="40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688" y="915370"/>
            <a:ext cx="797908" cy="84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4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>
                <a:latin typeface="+mn-lt"/>
              </a:rPr>
              <a:t>Teacher Assessment</a:t>
            </a:r>
            <a:endParaRPr lang="en-GB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04864"/>
            <a:ext cx="8424936" cy="3629000"/>
          </a:xfrm>
        </p:spPr>
        <p:txBody>
          <a:bodyPr>
            <a:noAutofit/>
          </a:bodyPr>
          <a:lstStyle/>
          <a:p>
            <a:r>
              <a:rPr lang="en-GB" sz="2000" dirty="0"/>
              <a:t>SATs </a:t>
            </a:r>
            <a:r>
              <a:rPr lang="en-GB" sz="2000" dirty="0" smtClean="0"/>
              <a:t>are used to inform Teacher Assessment. This means that they are </a:t>
            </a:r>
            <a:r>
              <a:rPr lang="en-GB" sz="2000" b="1" dirty="0" smtClean="0"/>
              <a:t>one part </a:t>
            </a:r>
            <a:r>
              <a:rPr lang="en-GB" sz="2000" dirty="0" smtClean="0"/>
              <a:t>of the information we use to assess the standard at which a child is working. We also look at work in books, teacher observations and records.</a:t>
            </a:r>
          </a:p>
          <a:p>
            <a:r>
              <a:rPr lang="en-GB" sz="2000" dirty="0" smtClean="0"/>
              <a:t>SATs are marked in school, mark </a:t>
            </a:r>
            <a:r>
              <a:rPr lang="en-GB" sz="2000" dirty="0"/>
              <a:t>schemes are given and we follow national guidelines when administering and marking the tests</a:t>
            </a:r>
            <a:r>
              <a:rPr lang="en-GB" sz="2000" dirty="0" smtClean="0"/>
              <a:t>.</a:t>
            </a:r>
          </a:p>
          <a:p>
            <a:r>
              <a:rPr lang="en-GB" sz="2000" dirty="0" smtClean="0"/>
              <a:t>The </a:t>
            </a:r>
            <a:r>
              <a:rPr lang="en-GB" sz="2000" dirty="0" err="1" smtClean="0"/>
              <a:t>DfE</a:t>
            </a:r>
            <a:r>
              <a:rPr lang="en-GB" sz="2000" dirty="0" smtClean="0"/>
              <a:t> will publish guidance on how to score the tests at a later date.</a:t>
            </a:r>
            <a:endParaRPr lang="en-GB" sz="2000" dirty="0"/>
          </a:p>
          <a:p>
            <a:r>
              <a:rPr lang="en-GB" sz="2000" dirty="0" smtClean="0"/>
              <a:t>Teacher </a:t>
            </a:r>
            <a:r>
              <a:rPr lang="en-GB" sz="2000" dirty="0"/>
              <a:t>Assessments are </a:t>
            </a:r>
            <a:r>
              <a:rPr lang="en-GB" sz="2000" dirty="0" smtClean="0"/>
              <a:t>moderated within school, within the local cluster of schools, and we may also receive a moderation visit from the Local Authority.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690220"/>
            <a:ext cx="1268598" cy="118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6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04932"/>
            <a:ext cx="7560840" cy="1269929"/>
          </a:xfrm>
        </p:spPr>
        <p:txBody>
          <a:bodyPr>
            <a:noAutofit/>
          </a:bodyPr>
          <a:lstStyle/>
          <a:p>
            <a:r>
              <a:rPr lang="en-GB" sz="3000" b="1" dirty="0" smtClean="0">
                <a:latin typeface="+mn-lt"/>
              </a:rPr>
              <a:t>National Curriculum Standards</a:t>
            </a: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394" y="2197027"/>
            <a:ext cx="8419070" cy="40402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n-US" sz="2200" dirty="0" smtClean="0"/>
              <a:t>Assessment Framework Descriptors for 2019</a:t>
            </a:r>
          </a:p>
          <a:p>
            <a:r>
              <a:rPr lang="en-GB" altLang="en-US" sz="2200" dirty="0" smtClean="0"/>
              <a:t>Working </a:t>
            </a:r>
            <a:r>
              <a:rPr lang="en-GB" altLang="en-US" sz="2200" b="1" dirty="0" smtClean="0"/>
              <a:t>pre-key stage 1- </a:t>
            </a:r>
            <a:r>
              <a:rPr lang="en-US" altLang="en-US" sz="2200" dirty="0" smtClean="0"/>
              <a:t>pupils </a:t>
            </a:r>
            <a:r>
              <a:rPr lang="en-US" altLang="en-US" sz="2200" dirty="0"/>
              <a:t>working below the national curriculum assessment standard</a:t>
            </a:r>
            <a:endParaRPr lang="en-GB" altLang="en-US" sz="2200" dirty="0" smtClean="0"/>
          </a:p>
          <a:p>
            <a:r>
              <a:rPr lang="en-GB" altLang="en-US" sz="2200" dirty="0" smtClean="0"/>
              <a:t>Working </a:t>
            </a:r>
            <a:r>
              <a:rPr lang="en-GB" altLang="en-US" sz="2200" b="1" dirty="0" smtClean="0"/>
              <a:t>towards</a:t>
            </a:r>
            <a:r>
              <a:rPr lang="en-GB" altLang="en-US" sz="2200" dirty="0" smtClean="0"/>
              <a:t> the expected standard</a:t>
            </a:r>
          </a:p>
          <a:p>
            <a:r>
              <a:rPr lang="en-GB" altLang="en-US" sz="2200" dirty="0" smtClean="0"/>
              <a:t>Working </a:t>
            </a:r>
            <a:r>
              <a:rPr lang="en-GB" altLang="en-US" sz="2200" b="1" dirty="0" smtClean="0"/>
              <a:t>at</a:t>
            </a:r>
            <a:r>
              <a:rPr lang="en-GB" altLang="en-US" sz="2200" dirty="0" smtClean="0"/>
              <a:t> the expected standard</a:t>
            </a:r>
          </a:p>
          <a:p>
            <a:r>
              <a:rPr lang="en-GB" altLang="en-US" sz="2200" dirty="0" smtClean="0"/>
              <a:t>Working </a:t>
            </a:r>
            <a:r>
              <a:rPr lang="en-GB" altLang="en-US" sz="2200" b="1" dirty="0" smtClean="0"/>
              <a:t>at greater depth </a:t>
            </a:r>
            <a:r>
              <a:rPr lang="en-GB" altLang="en-US" sz="2200" dirty="0" smtClean="0"/>
              <a:t>within the expected standard</a:t>
            </a:r>
          </a:p>
          <a:p>
            <a:endParaRPr lang="en-GB" altLang="en-US" sz="2200" dirty="0"/>
          </a:p>
          <a:p>
            <a:pPr marL="0" indent="0">
              <a:spcBef>
                <a:spcPts val="0"/>
              </a:spcBef>
              <a:buNone/>
            </a:pPr>
            <a:r>
              <a:rPr lang="en-GB" altLang="en-US" sz="2200" dirty="0" smtClean="0"/>
              <a:t>National ‘age-related expectations’ are published for the end of Key Stage One as a scaled score.</a:t>
            </a:r>
            <a:endParaRPr lang="en-GB" altLang="en-US" sz="2200" dirty="0">
              <a:solidFill>
                <a:srgbClr val="0CC43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881131"/>
            <a:ext cx="981844" cy="89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0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33" y="692696"/>
            <a:ext cx="7162414" cy="989734"/>
          </a:xfrm>
        </p:spPr>
        <p:txBody>
          <a:bodyPr/>
          <a:lstStyle/>
          <a:p>
            <a:r>
              <a:rPr lang="en-GB" sz="3600" b="1" dirty="0" smtClean="0">
                <a:latin typeface="+mn-lt"/>
              </a:rPr>
              <a:t>Results and Reporting</a:t>
            </a:r>
            <a:endParaRPr lang="en-GB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40" y="2296616"/>
            <a:ext cx="8445624" cy="3940696"/>
          </a:xfrm>
        </p:spPr>
        <p:txBody>
          <a:bodyPr>
            <a:noAutofit/>
          </a:bodyPr>
          <a:lstStyle/>
          <a:p>
            <a:r>
              <a:rPr lang="en-GB" sz="2200" dirty="0" smtClean="0"/>
              <a:t>Parents/Carers are informed of which point their child is at within the age-related expectations: Reading, Writing, Mathematics and Science. </a:t>
            </a:r>
          </a:p>
          <a:p>
            <a:pPr>
              <a:spcBef>
                <a:spcPts val="0"/>
              </a:spcBef>
            </a:pPr>
            <a:r>
              <a:rPr lang="en-GB" sz="2200" dirty="0" smtClean="0"/>
              <a:t>Teachers use teacher assessment for Science and Writing.</a:t>
            </a:r>
          </a:p>
          <a:p>
            <a:r>
              <a:rPr lang="en-GB" sz="2200" dirty="0" smtClean="0"/>
              <a:t>Phonics Screening Check results will be reported as ‘Working At’ the expected level or ‘Working Towards’.</a:t>
            </a:r>
          </a:p>
          <a:p>
            <a:r>
              <a:rPr lang="en-GB" sz="2200" dirty="0" smtClean="0"/>
              <a:t>Results will be provided with the End of Year Report.</a:t>
            </a:r>
          </a:p>
          <a:p>
            <a:pPr marL="0" indent="0">
              <a:buNone/>
            </a:pPr>
            <a:endParaRPr lang="en-GB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692696"/>
            <a:ext cx="984400" cy="117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9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44" y="704392"/>
            <a:ext cx="7643192" cy="990600"/>
          </a:xfrm>
        </p:spPr>
        <p:txBody>
          <a:bodyPr/>
          <a:lstStyle/>
          <a:p>
            <a:r>
              <a:rPr lang="en-GB" sz="3400" b="1" dirty="0" smtClean="0">
                <a:latin typeface="+mn-lt"/>
              </a:rPr>
              <a:t>What Can I Do to Help?</a:t>
            </a:r>
            <a:endParaRPr lang="en-GB" sz="3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7087"/>
            <a:ext cx="8435280" cy="468052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altLang="en-US" sz="1600" b="1" dirty="0" smtClean="0"/>
              <a:t>Reading</a:t>
            </a:r>
          </a:p>
          <a:p>
            <a:pPr>
              <a:lnSpc>
                <a:spcPct val="80000"/>
              </a:lnSpc>
            </a:pPr>
            <a:r>
              <a:rPr lang="en-GB" altLang="en-US" sz="1600" dirty="0" smtClean="0"/>
              <a:t>Read regularly, talk about the book, ask questions that go beyond literal recall: inference skills.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altLang="en-US" sz="1600" b="1" dirty="0" smtClean="0"/>
              <a:t>Writing</a:t>
            </a:r>
            <a:endParaRPr lang="en-GB" altLang="en-US" sz="1600" b="1" dirty="0"/>
          </a:p>
          <a:p>
            <a:pPr>
              <a:lnSpc>
                <a:spcPct val="80000"/>
              </a:lnSpc>
            </a:pPr>
            <a:r>
              <a:rPr lang="en-GB" altLang="en-US" sz="1600" dirty="0" smtClean="0"/>
              <a:t>Practise spelling high frequency words and spelling patterns from phonics Phases 5 and 6 if children find them tricky .</a:t>
            </a:r>
          </a:p>
          <a:p>
            <a:pPr>
              <a:lnSpc>
                <a:spcPct val="80000"/>
              </a:lnSpc>
            </a:pPr>
            <a:r>
              <a:rPr lang="en-GB" altLang="en-US" sz="1600" dirty="0" smtClean="0"/>
              <a:t>Write when purposeful opportunities arise e.g. a letter to a family member, a postcard to a friend, a shopping list, an invitation, related to class reading book.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altLang="en-US" sz="1600" b="1" dirty="0" smtClean="0"/>
              <a:t>Mathematics</a:t>
            </a:r>
            <a:endParaRPr lang="en-GB" altLang="en-US" sz="1600" b="1" dirty="0"/>
          </a:p>
          <a:p>
            <a:pPr>
              <a:lnSpc>
                <a:spcPct val="80000"/>
              </a:lnSpc>
            </a:pPr>
            <a:r>
              <a:rPr lang="en-GB" altLang="en-US" sz="1600" dirty="0"/>
              <a:t>Find opportunities for your child to use numbers in everyday situations and encourage them to work out </a:t>
            </a:r>
            <a:r>
              <a:rPr lang="en-GB" altLang="en-US" sz="1600" dirty="0" smtClean="0"/>
              <a:t>calculations </a:t>
            </a:r>
            <a:r>
              <a:rPr lang="en-GB" altLang="en-US" sz="1600" dirty="0"/>
              <a:t>in their head</a:t>
            </a:r>
            <a:r>
              <a:rPr lang="en-GB" altLang="en-US" sz="16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GB" altLang="en-US" sz="1600" dirty="0" smtClean="0"/>
              <a:t>Practise addition and subtraction facts, times tables and related division facts.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altLang="en-US" sz="1600" b="1" dirty="0" smtClean="0"/>
              <a:t>Learning</a:t>
            </a:r>
            <a:endParaRPr lang="en-GB" altLang="en-US" sz="1600" b="1" dirty="0"/>
          </a:p>
          <a:p>
            <a:pPr>
              <a:lnSpc>
                <a:spcPct val="80000"/>
              </a:lnSpc>
            </a:pPr>
            <a:r>
              <a:rPr lang="en-GB" altLang="en-US" sz="1600" dirty="0" smtClean="0"/>
              <a:t>Ensure attendance and punctuality is good.  </a:t>
            </a:r>
          </a:p>
          <a:p>
            <a:pPr>
              <a:lnSpc>
                <a:spcPct val="80000"/>
              </a:lnSpc>
            </a:pPr>
            <a:r>
              <a:rPr lang="en-GB" altLang="en-US" sz="1600" dirty="0" smtClean="0"/>
              <a:t>Reasonable bedtimes so children are rested, alert and ready to learn.</a:t>
            </a:r>
          </a:p>
          <a:p>
            <a:pPr>
              <a:lnSpc>
                <a:spcPct val="80000"/>
              </a:lnSpc>
            </a:pPr>
            <a:r>
              <a:rPr lang="en-GB" altLang="en-US" sz="1600" dirty="0" smtClean="0"/>
              <a:t>Talk with your child about their learning in school.</a:t>
            </a:r>
            <a:endParaRPr lang="en-GB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704392"/>
            <a:ext cx="1131854" cy="116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6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090" y="871900"/>
            <a:ext cx="6343672" cy="709865"/>
          </a:xfrm>
        </p:spPr>
        <p:txBody>
          <a:bodyPr/>
          <a:lstStyle/>
          <a:p>
            <a:r>
              <a:rPr lang="en-GB" sz="4500" b="1" dirty="0" smtClean="0">
                <a:latin typeface="+mn-lt"/>
              </a:rPr>
              <a:t>Thank you!</a:t>
            </a:r>
            <a:endParaRPr lang="en-GB" sz="45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30969"/>
            <a:ext cx="8892479" cy="3214255"/>
          </a:xfrm>
        </p:spPr>
        <p:txBody>
          <a:bodyPr>
            <a:noAutofit/>
          </a:bodyPr>
          <a:lstStyle/>
          <a:p>
            <a:r>
              <a:rPr lang="en-GB" sz="2200" dirty="0" smtClean="0"/>
              <a:t>A copy of this presentation will be available on the class pages sidebar on the school website:  </a:t>
            </a:r>
            <a:r>
              <a:rPr lang="en-GB" sz="2200" dirty="0" smtClean="0">
                <a:solidFill>
                  <a:srgbClr val="002060"/>
                </a:solidFill>
                <a:hlinkClick r:id="rId3"/>
              </a:rPr>
              <a:t>www.morley.cambs.sch.uk</a:t>
            </a:r>
            <a:endParaRPr lang="en-GB" sz="2200" dirty="0" smtClean="0">
              <a:solidFill>
                <a:srgbClr val="002060"/>
              </a:solidFill>
            </a:endParaRPr>
          </a:p>
          <a:p>
            <a:r>
              <a:rPr lang="en-GB" sz="2200" dirty="0" smtClean="0"/>
              <a:t> Standards and Testing Agency have published a ‘Information for parents’ leaflet (2018 version currently)</a:t>
            </a:r>
          </a:p>
          <a:p>
            <a:pPr indent="-342900"/>
            <a:r>
              <a:rPr lang="en-GB" sz="2200" dirty="0" smtClean="0"/>
              <a:t>Individual concerns: please make an </a:t>
            </a:r>
            <a:r>
              <a:rPr lang="en-GB" sz="2200" dirty="0"/>
              <a:t> </a:t>
            </a:r>
            <a:r>
              <a:rPr lang="en-GB" sz="2200" dirty="0" smtClean="0"/>
              <a:t>                    appointment with your child’s class teacher.</a:t>
            </a:r>
          </a:p>
          <a:p>
            <a:pPr indent="-342900"/>
            <a:r>
              <a:rPr lang="en-GB" sz="2200" dirty="0" smtClean="0"/>
              <a:t>This video summarises the main points of                           today’s discussion:</a:t>
            </a:r>
          </a:p>
          <a:p>
            <a:pPr marL="0" indent="0">
              <a:buNone/>
            </a:pPr>
            <a:endParaRPr lang="en-GB" sz="2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7991" y="630094"/>
            <a:ext cx="1215771" cy="13038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8944">
            <a:off x="6743688" y="4369549"/>
            <a:ext cx="1520566" cy="21513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9552" y="5908278"/>
            <a:ext cx="5953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https://www.youtube.com/watch?v=dVlrdqh_J6Y</a:t>
            </a:r>
          </a:p>
        </p:txBody>
      </p:sp>
    </p:spTree>
    <p:extLst>
      <p:ext uri="{BB962C8B-B14F-4D97-AF65-F5344CB8AC3E}">
        <p14:creationId xmlns:p14="http://schemas.microsoft.com/office/powerpoint/2010/main" val="332309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b="1" dirty="0" smtClean="0">
                <a:latin typeface="+mn-lt"/>
              </a:rPr>
              <a:t>Outline of the Session</a:t>
            </a:r>
            <a:endParaRPr lang="en-GB" sz="4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sz="4000" dirty="0"/>
              <a:t>What are SATs?</a:t>
            </a:r>
          </a:p>
          <a:p>
            <a:pPr>
              <a:defRPr/>
            </a:pPr>
            <a:r>
              <a:rPr lang="en-GB" sz="4000" dirty="0"/>
              <a:t>An </a:t>
            </a:r>
            <a:r>
              <a:rPr lang="en-GB" sz="4000" dirty="0" smtClean="0"/>
              <a:t>overview </a:t>
            </a:r>
            <a:r>
              <a:rPr lang="en-GB" sz="4000" dirty="0"/>
              <a:t>of the tasks and tests</a:t>
            </a:r>
          </a:p>
          <a:p>
            <a:pPr>
              <a:defRPr/>
            </a:pPr>
            <a:r>
              <a:rPr lang="en-GB" sz="4000" dirty="0"/>
              <a:t>Teacher </a:t>
            </a:r>
            <a:r>
              <a:rPr lang="en-GB" sz="4000" dirty="0" smtClean="0"/>
              <a:t>Assessment</a:t>
            </a:r>
            <a:endParaRPr lang="en-GB" sz="4000" dirty="0"/>
          </a:p>
          <a:p>
            <a:pPr>
              <a:defRPr/>
            </a:pPr>
            <a:r>
              <a:rPr lang="en-GB" sz="4000" dirty="0" smtClean="0"/>
              <a:t>The </a:t>
            </a:r>
            <a:r>
              <a:rPr lang="en-GB" sz="4000" dirty="0"/>
              <a:t>results</a:t>
            </a:r>
          </a:p>
          <a:p>
            <a:pPr>
              <a:defRPr/>
            </a:pPr>
            <a:r>
              <a:rPr lang="en-GB" sz="4000" dirty="0"/>
              <a:t>What </a:t>
            </a:r>
            <a:r>
              <a:rPr lang="en-GB" sz="4000" dirty="0" smtClean="0"/>
              <a:t>can I do to help?</a:t>
            </a:r>
            <a:endParaRPr lang="en-GB" sz="4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69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b="1" dirty="0" smtClean="0">
                <a:latin typeface="+mn-lt"/>
              </a:rPr>
              <a:t>What are SATs?</a:t>
            </a:r>
            <a:endParaRPr lang="en-GB" sz="4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424936" cy="468052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endParaRPr lang="en-GB" sz="9600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GB" sz="9600" b="1" dirty="0" smtClean="0">
                <a:solidFill>
                  <a:schemeClr val="tx1"/>
                </a:solidFill>
              </a:rPr>
              <a:t>    </a:t>
            </a:r>
            <a:r>
              <a:rPr lang="en-GB" sz="8000" b="1" dirty="0" smtClean="0">
                <a:solidFill>
                  <a:schemeClr val="tx1"/>
                </a:solidFill>
              </a:rPr>
              <a:t>S</a:t>
            </a:r>
            <a:r>
              <a:rPr lang="en-GB" sz="8000" dirty="0" smtClean="0">
                <a:solidFill>
                  <a:schemeClr val="tx1"/>
                </a:solidFill>
              </a:rPr>
              <a:t>tatutory </a:t>
            </a:r>
            <a:r>
              <a:rPr lang="en-GB" sz="8000" b="1" dirty="0" smtClean="0">
                <a:solidFill>
                  <a:schemeClr val="tx1"/>
                </a:solidFill>
              </a:rPr>
              <a:t>A</a:t>
            </a:r>
            <a:r>
              <a:rPr lang="en-GB" sz="8000" dirty="0" smtClean="0">
                <a:solidFill>
                  <a:schemeClr val="tx1"/>
                </a:solidFill>
              </a:rPr>
              <a:t>ssessment </a:t>
            </a:r>
            <a:r>
              <a:rPr lang="en-GB" sz="8000" b="1" dirty="0" smtClean="0">
                <a:solidFill>
                  <a:schemeClr val="tx1"/>
                </a:solidFill>
              </a:rPr>
              <a:t>T</a:t>
            </a:r>
            <a:r>
              <a:rPr lang="en-GB" sz="8000" dirty="0" smtClean="0">
                <a:solidFill>
                  <a:schemeClr val="tx1"/>
                </a:solidFill>
              </a:rPr>
              <a:t>ests</a:t>
            </a:r>
          </a:p>
          <a:p>
            <a:pPr>
              <a:lnSpc>
                <a:spcPct val="150000"/>
              </a:lnSpc>
              <a:defRPr/>
            </a:pPr>
            <a:r>
              <a:rPr lang="en-GB" sz="8000" dirty="0" smtClean="0"/>
              <a:t>A measure of how well the child is able to meet the demands of the National Curriculum 2014 at a </a:t>
            </a:r>
            <a:r>
              <a:rPr lang="en-GB" sz="8000" dirty="0" smtClean="0"/>
              <a:t>given </a:t>
            </a:r>
            <a:r>
              <a:rPr lang="en-GB" sz="8000" dirty="0" smtClean="0"/>
              <a:t>point in time</a:t>
            </a:r>
          </a:p>
          <a:p>
            <a:pPr>
              <a:lnSpc>
                <a:spcPct val="150000"/>
              </a:lnSpc>
              <a:defRPr/>
            </a:pPr>
            <a:r>
              <a:rPr lang="en-GB" sz="8000" dirty="0" smtClean="0"/>
              <a:t>Children’s skills are assessed in English (Reading and Grammar) and Maths</a:t>
            </a:r>
          </a:p>
          <a:p>
            <a:pPr>
              <a:lnSpc>
                <a:spcPct val="150000"/>
              </a:lnSpc>
              <a:defRPr/>
            </a:pPr>
            <a:r>
              <a:rPr lang="en-GB" sz="8000" dirty="0" smtClean="0"/>
              <a:t>English Writing and Science is assessed by Class Teachers </a:t>
            </a:r>
          </a:p>
          <a:p>
            <a:pPr>
              <a:lnSpc>
                <a:spcPct val="150000"/>
              </a:lnSpc>
              <a:defRPr/>
            </a:pPr>
            <a:r>
              <a:rPr lang="en-GB" sz="8000" dirty="0" smtClean="0"/>
              <a:t>Assessments may be moderated by the Local Authority</a:t>
            </a:r>
          </a:p>
          <a:p>
            <a:pPr>
              <a:lnSpc>
                <a:spcPct val="150000"/>
              </a:lnSpc>
              <a:defRPr/>
            </a:pPr>
            <a:r>
              <a:rPr lang="en-GB" sz="8000" dirty="0" smtClean="0"/>
              <a:t>Tests are used to inform Teacher Assessments.</a:t>
            </a:r>
            <a:endParaRPr lang="en-GB" sz="8000" dirty="0"/>
          </a:p>
          <a:p>
            <a:endParaRPr lang="en-GB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90269"/>
            <a:ext cx="1130578" cy="147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6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07822"/>
            <a:ext cx="7643192" cy="735360"/>
          </a:xfrm>
        </p:spPr>
        <p:txBody>
          <a:bodyPr>
            <a:normAutofit fontScale="90000"/>
          </a:bodyPr>
          <a:lstStyle/>
          <a:p>
            <a:r>
              <a:rPr lang="en-GB" sz="4400" b="1" dirty="0" smtClean="0">
                <a:latin typeface="+mn-lt"/>
              </a:rPr>
              <a:t>Tests and Tasks</a:t>
            </a:r>
            <a:endParaRPr lang="en-GB" sz="4400" b="1" dirty="0">
              <a:latin typeface="+mn-l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6206" y="4365104"/>
            <a:ext cx="8140809" cy="224892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200" b="1" dirty="0" smtClean="0"/>
              <a:t>Phonics Screening Check:</a:t>
            </a:r>
            <a:r>
              <a:rPr lang="en-GB" sz="2200" dirty="0" smtClean="0"/>
              <a:t> re-taken by those who didn’t reach the required standard in Year 1, and taken by those not in school in Year One, who didn’t take the Screening Check at a previous school.</a:t>
            </a:r>
          </a:p>
          <a:p>
            <a:pPr>
              <a:defRPr/>
            </a:pPr>
            <a:r>
              <a:rPr lang="en-GB" sz="2200" b="1" dirty="0" smtClean="0"/>
              <a:t>Writing: </a:t>
            </a:r>
            <a:r>
              <a:rPr lang="en-GB" sz="2200" dirty="0" smtClean="0"/>
              <a:t> assessed by teachers based on independent writing</a:t>
            </a:r>
          </a:p>
          <a:p>
            <a:pPr marL="0" indent="0">
              <a:buNone/>
              <a:defRPr/>
            </a:pPr>
            <a:endParaRPr lang="en-GB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40" y="1935750"/>
            <a:ext cx="8150975" cy="228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436096" y="548748"/>
            <a:ext cx="933750" cy="84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3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904751"/>
            <a:ext cx="6343672" cy="709865"/>
          </a:xfrm>
        </p:spPr>
        <p:txBody>
          <a:bodyPr>
            <a:normAutofit fontScale="90000"/>
          </a:bodyPr>
          <a:lstStyle/>
          <a:p>
            <a:r>
              <a:rPr lang="en-GB" sz="4400" b="1" dirty="0" smtClean="0">
                <a:latin typeface="+mn-lt"/>
              </a:rPr>
              <a:t>Reading Tests</a:t>
            </a:r>
            <a:endParaRPr lang="en-GB" sz="4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173" y="2204864"/>
            <a:ext cx="8291265" cy="439905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b="1" dirty="0" smtClean="0"/>
              <a:t>Format: </a:t>
            </a:r>
            <a:r>
              <a:rPr lang="en-GB" dirty="0" smtClean="0"/>
              <a:t>combined text question booklet, separate text and question/answer paper, including practice questions and useful words</a:t>
            </a:r>
          </a:p>
          <a:p>
            <a:pPr>
              <a:defRPr/>
            </a:pPr>
            <a:r>
              <a:rPr lang="en-GB" b="1" dirty="0" smtClean="0"/>
              <a:t>Assistance: No part of the paper can be read to groups or individuals, except for the practice questions and useful words.</a:t>
            </a:r>
          </a:p>
          <a:p>
            <a:pPr marL="114300" indent="0">
              <a:buNone/>
              <a:defRPr/>
            </a:pPr>
            <a:r>
              <a:rPr lang="en-GB" b="1" dirty="0" smtClean="0"/>
              <a:t>For example: </a:t>
            </a:r>
          </a:p>
          <a:p>
            <a:pPr>
              <a:defRPr/>
            </a:pPr>
            <a:r>
              <a:rPr lang="en-GB" b="1" dirty="0" smtClean="0"/>
              <a:t>‘I don’t understand the question’  </a:t>
            </a:r>
          </a:p>
          <a:p>
            <a:pPr marL="114300" indent="0">
              <a:buNone/>
              <a:defRPr/>
            </a:pPr>
            <a:r>
              <a:rPr lang="en-GB" b="1" dirty="0"/>
              <a:t> </a:t>
            </a:r>
            <a:r>
              <a:rPr lang="en-GB" b="1" dirty="0" smtClean="0"/>
              <a:t>   </a:t>
            </a:r>
            <a:r>
              <a:rPr lang="en-GB" dirty="0" smtClean="0"/>
              <a:t>“Read the question again and underline any key words that tell you what to do.”</a:t>
            </a:r>
          </a:p>
          <a:p>
            <a:pPr>
              <a:defRPr/>
            </a:pPr>
            <a:r>
              <a:rPr lang="en-GB" b="1" dirty="0" smtClean="0"/>
              <a:t>‘What does this say?’ </a:t>
            </a:r>
          </a:p>
          <a:p>
            <a:pPr marL="114300" indent="0">
              <a:buNone/>
              <a:defRPr/>
            </a:pPr>
            <a:r>
              <a:rPr lang="en-GB" b="1" dirty="0"/>
              <a:t> </a:t>
            </a:r>
            <a:r>
              <a:rPr lang="en-GB" b="1" dirty="0" smtClean="0"/>
              <a:t>    </a:t>
            </a:r>
            <a:r>
              <a:rPr lang="en-GB" dirty="0" smtClean="0"/>
              <a:t>“ Read it again slowly, and use what you know about reading tricky words to help you work it out.”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717702"/>
            <a:ext cx="1077829" cy="108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4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b="1" dirty="0" smtClean="0">
                <a:latin typeface="+mn-lt"/>
              </a:rPr>
              <a:t>Reading Tests</a:t>
            </a:r>
            <a:endParaRPr lang="en-GB" sz="4400" b="1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66015"/>
            <a:ext cx="3250880" cy="4085566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60275"/>
            <a:ext cx="3667479" cy="2261071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127" y="1790899"/>
            <a:ext cx="4474716" cy="2016224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56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b="1" dirty="0" smtClean="0">
                <a:latin typeface="+mn-lt"/>
              </a:rPr>
              <a:t>Spelling Test</a:t>
            </a:r>
            <a:endParaRPr lang="en-GB" sz="4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56" y="2276872"/>
            <a:ext cx="8382508" cy="388843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b="1" dirty="0" smtClean="0"/>
              <a:t>Format: </a:t>
            </a:r>
            <a:r>
              <a:rPr lang="en-GB" dirty="0" smtClean="0"/>
              <a:t>answer booklet containing 20 sentences with missing words.  Children complete the sentences with the missing word during the test.  </a:t>
            </a:r>
          </a:p>
          <a:p>
            <a:pPr>
              <a:defRPr/>
            </a:pPr>
            <a:r>
              <a:rPr lang="en-GB" b="1" dirty="0" smtClean="0"/>
              <a:t>Timing: </a:t>
            </a:r>
            <a:r>
              <a:rPr lang="en-GB" dirty="0" smtClean="0"/>
              <a:t>Minimum 12 second gap between spellings to give children sufficient time to write,  target words may be repeated.  Test should take approximately 15 minutes.</a:t>
            </a:r>
          </a:p>
          <a:p>
            <a:pPr marL="114300" indent="0">
              <a:buNone/>
              <a:defRPr/>
            </a:pPr>
            <a:r>
              <a:rPr lang="en-GB" b="1" dirty="0" smtClean="0"/>
              <a:t>For example: </a:t>
            </a:r>
            <a:r>
              <a:rPr lang="en-GB" dirty="0" smtClean="0"/>
              <a:t>‘The word is </a:t>
            </a:r>
            <a:r>
              <a:rPr lang="en-GB" b="1" i="1" dirty="0" smtClean="0"/>
              <a:t>face</a:t>
            </a:r>
            <a:r>
              <a:rPr lang="en-GB" dirty="0" smtClean="0"/>
              <a:t>.’</a:t>
            </a:r>
          </a:p>
          <a:p>
            <a:pPr marL="114300" indent="0">
              <a:buNone/>
              <a:defRPr/>
            </a:pPr>
            <a:r>
              <a:rPr lang="en-GB" dirty="0"/>
              <a:t> </a:t>
            </a:r>
            <a:r>
              <a:rPr lang="en-GB" dirty="0" smtClean="0"/>
              <a:t>    ‘I had a big smile on my </a:t>
            </a:r>
            <a:r>
              <a:rPr lang="en-GB" b="1" i="1" dirty="0" smtClean="0"/>
              <a:t>face</a:t>
            </a:r>
            <a:r>
              <a:rPr lang="en-GB" dirty="0" smtClean="0"/>
              <a:t>.’</a:t>
            </a:r>
          </a:p>
          <a:p>
            <a:pPr marL="114300" indent="0">
              <a:buNone/>
              <a:defRPr/>
            </a:pPr>
            <a:r>
              <a:rPr lang="en-GB" dirty="0" smtClean="0"/>
              <a:t>     ‘</a:t>
            </a:r>
            <a:r>
              <a:rPr lang="en-GB" dirty="0"/>
              <a:t>The word is </a:t>
            </a:r>
            <a:r>
              <a:rPr lang="en-GB" b="1" i="1" dirty="0" smtClean="0"/>
              <a:t>face</a:t>
            </a:r>
            <a:r>
              <a:rPr lang="en-GB" dirty="0" smtClean="0"/>
              <a:t>.’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14" y="5229200"/>
            <a:ext cx="7128792" cy="827292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524660"/>
            <a:ext cx="1116124" cy="151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7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b="1" dirty="0" smtClean="0">
                <a:latin typeface="+mn-lt"/>
              </a:rPr>
              <a:t>Grammar Test</a:t>
            </a:r>
            <a:endParaRPr lang="en-GB" sz="4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40757"/>
            <a:ext cx="8280920" cy="417646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000" b="1" dirty="0" smtClean="0"/>
              <a:t>Format: </a:t>
            </a:r>
            <a:r>
              <a:rPr lang="en-GB" sz="2000" dirty="0" smtClean="0"/>
              <a:t>combined question and answer booklet</a:t>
            </a:r>
          </a:p>
          <a:p>
            <a:pPr>
              <a:defRPr/>
            </a:pPr>
            <a:r>
              <a:rPr lang="en-GB" sz="2000" b="1" dirty="0" smtClean="0"/>
              <a:t>Timing: </a:t>
            </a:r>
            <a:r>
              <a:rPr lang="en-GB" sz="2000" dirty="0" smtClean="0"/>
              <a:t>Approximately 20 minutes – not strictly timed.</a:t>
            </a:r>
          </a:p>
          <a:p>
            <a:pPr>
              <a:defRPr/>
            </a:pPr>
            <a:r>
              <a:rPr lang="en-GB" sz="2000" b="1" dirty="0" smtClean="0"/>
              <a:t>Assistance: </a:t>
            </a:r>
            <a:r>
              <a:rPr lang="en-GB" sz="2000" dirty="0" smtClean="0"/>
              <a:t>Questions may be  read and re-worded as long as no subject-specific information is given away. </a:t>
            </a:r>
          </a:p>
          <a:p>
            <a:pPr marL="114300" indent="0">
              <a:buNone/>
              <a:defRPr/>
            </a:pPr>
            <a:r>
              <a:rPr lang="en-GB" sz="2000" b="1" dirty="0" smtClean="0"/>
              <a:t>For example: </a:t>
            </a:r>
          </a:p>
          <a:p>
            <a:pPr>
              <a:defRPr/>
            </a:pPr>
            <a:r>
              <a:rPr lang="en-GB" sz="2000" b="1" dirty="0" smtClean="0"/>
              <a:t>‘What does ‘comma’ mean?’</a:t>
            </a:r>
          </a:p>
          <a:p>
            <a:pPr marL="0" indent="0">
              <a:buNone/>
              <a:defRPr/>
            </a:pPr>
            <a:r>
              <a:rPr lang="en-GB" sz="2000" dirty="0" smtClean="0"/>
              <a:t>“I can’t tell you, but think hard and try to remember. We can talk about it after the test.”</a:t>
            </a:r>
          </a:p>
          <a:p>
            <a:pPr marL="0" indent="0">
              <a:buNone/>
              <a:defRPr/>
            </a:pPr>
            <a:r>
              <a:rPr lang="en-GB" sz="2000" b="1" dirty="0" smtClean="0"/>
              <a:t>Teachers must ensure that nothing we say or do could be interpreted as giving children an advantage in completing the tests.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620688"/>
            <a:ext cx="1080120" cy="131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8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b="1" dirty="0" smtClean="0">
                <a:latin typeface="+mn-lt"/>
              </a:rPr>
              <a:t>Grammar Test</a:t>
            </a:r>
            <a:endParaRPr lang="en-GB" sz="4400" b="1" dirty="0">
              <a:latin typeface="+mn-lt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346">
            <a:off x="591901" y="2036595"/>
            <a:ext cx="3515395" cy="2592288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9649">
            <a:off x="3396327" y="2964158"/>
            <a:ext cx="5079424" cy="1211758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042" y="4803327"/>
            <a:ext cx="5400600" cy="1602013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55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641</TotalTime>
  <Words>1118</Words>
  <Application>Microsoft Office PowerPoint</Application>
  <PresentationFormat>On-screen Show (4:3)</PresentationFormat>
  <Paragraphs>119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Segoe UI</vt:lpstr>
      <vt:lpstr>Wingdings 3</vt:lpstr>
      <vt:lpstr>Ion Boardroom</vt:lpstr>
      <vt:lpstr>Year 2 Statutory Assessment Tests (SATs)</vt:lpstr>
      <vt:lpstr>Outline of the Session</vt:lpstr>
      <vt:lpstr>What are SATs?</vt:lpstr>
      <vt:lpstr>Tests and Tasks</vt:lpstr>
      <vt:lpstr>Reading Tests</vt:lpstr>
      <vt:lpstr>Reading Tests</vt:lpstr>
      <vt:lpstr>Spelling Test</vt:lpstr>
      <vt:lpstr>Grammar Test</vt:lpstr>
      <vt:lpstr>Grammar Test</vt:lpstr>
      <vt:lpstr>Mathematics  Tests </vt:lpstr>
      <vt:lpstr>Mathematics  Tests</vt:lpstr>
      <vt:lpstr>Mathematics  Tests</vt:lpstr>
      <vt:lpstr>Mathematics  Tests</vt:lpstr>
      <vt:lpstr>Administering the Tests</vt:lpstr>
      <vt:lpstr>Teacher Assessment</vt:lpstr>
      <vt:lpstr>National Curriculum Standards</vt:lpstr>
      <vt:lpstr>Results and Reporting</vt:lpstr>
      <vt:lpstr>What Can I Do to Help?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2 SATS</dc:title>
  <dc:creator>k</dc:creator>
  <cp:lastModifiedBy>Melissa Ward</cp:lastModifiedBy>
  <cp:revision>61</cp:revision>
  <cp:lastPrinted>2019-03-25T07:14:27Z</cp:lastPrinted>
  <dcterms:created xsi:type="dcterms:W3CDTF">2014-03-31T20:18:19Z</dcterms:created>
  <dcterms:modified xsi:type="dcterms:W3CDTF">2019-03-25T15:55:17Z</dcterms:modified>
</cp:coreProperties>
</file>