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8" r:id="rId3"/>
    <p:sldId id="259" r:id="rId4"/>
    <p:sldId id="260" r:id="rId5"/>
    <p:sldId id="257" r:id="rId6"/>
    <p:sldId id="261" r:id="rId7"/>
    <p:sldId id="265" r:id="rId8"/>
    <p:sldId id="266" r:id="rId9"/>
    <p:sldId id="267" r:id="rId10"/>
    <p:sldId id="262" r:id="rId11"/>
    <p:sldId id="263" r:id="rId12"/>
    <p:sldId id="264" r:id="rId13"/>
  </p:sldIdLst>
  <p:sldSz cx="9324975" cy="7021513"/>
  <p:notesSz cx="6797675" cy="9926638"/>
  <p:defaultTextStyle>
    <a:defPPr>
      <a:defRPr lang="en-US"/>
    </a:defPPr>
    <a:lvl1pPr marL="0" algn="l" defTabSz="9340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7030" algn="l" defTabSz="9340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4060" algn="l" defTabSz="9340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401089" algn="l" defTabSz="9340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68119" algn="l" defTabSz="9340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5149" algn="l" defTabSz="9340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802179" algn="l" defTabSz="9340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69209" algn="l" defTabSz="9340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36238" algn="l" defTabSz="9340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50" y="-192"/>
      </p:cViewPr>
      <p:guideLst>
        <p:guide orient="horz" pos="2212"/>
        <p:guide pos="293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3006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3318B4-F7E8-4A43-81FD-40526AE9F6FB}" type="datetimeFigureOut">
              <a:rPr lang="en-GB" smtClean="0"/>
              <a:t>15/09/2016</a:t>
            </a:fld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058" cy="4961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1252707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smtClean="0"/>
              <a:t>New to Year 2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55127B-FEF8-4322-96B7-3234300675AA}" type="datetimeFigureOut">
              <a:rPr lang="en-GB" smtClean="0"/>
              <a:t>15/09/2016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44538"/>
            <a:ext cx="49434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18D4B-1750-4E2D-AF84-0F7F8C403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650388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340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67030" algn="l" defTabSz="9340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34060" algn="l" defTabSz="9340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01089" algn="l" defTabSz="9340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68119" algn="l" defTabSz="9340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35149" algn="l" defTabSz="9340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02179" algn="l" defTabSz="9340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69209" algn="l" defTabSz="9340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36238" algn="l" defTabSz="9340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7100" y="744538"/>
            <a:ext cx="49434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18D4B-1750-4E2D-AF84-0F7F8C403A17}" type="slidenum">
              <a:rPr lang="en-GB" smtClean="0"/>
              <a:t>1</a:t>
            </a:fld>
            <a:endParaRPr lang="en-GB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GB" smtClean="0"/>
              <a:t>New to Year 2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7336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New to Year 2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F18D4B-1750-4E2D-AF84-0F7F8C403A1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1709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New to Year 2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F18D4B-1750-4E2D-AF84-0F7F8C403A1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3201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7100" y="744538"/>
            <a:ext cx="49434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New to Year 2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F18D4B-1750-4E2D-AF84-0F7F8C403A1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540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7100" y="744538"/>
            <a:ext cx="49434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New to Year 2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F18D4B-1750-4E2D-AF84-0F7F8C403A1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905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New to Year 2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F18D4B-1750-4E2D-AF84-0F7F8C403A1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119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New to Year 2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F18D4B-1750-4E2D-AF84-0F7F8C403A1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398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New to Year 2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F18D4B-1750-4E2D-AF84-0F7F8C403A1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5068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New to Year 2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F18D4B-1750-4E2D-AF84-0F7F8C403A1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366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New to Year 2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F18D4B-1750-4E2D-AF84-0F7F8C403A1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350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New to Year 2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F18D4B-1750-4E2D-AF84-0F7F8C403A1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468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New to Year 2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F18D4B-1750-4E2D-AF84-0F7F8C403A1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138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9420" y="3386212"/>
            <a:ext cx="7258041" cy="1505074"/>
          </a:xfrm>
        </p:spPr>
        <p:txBody>
          <a:bodyPr anchor="b"/>
          <a:lstStyle>
            <a:lvl1pPr>
              <a:defRPr sz="4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9420" y="4891285"/>
            <a:ext cx="7258041" cy="88195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67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4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01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68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35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02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69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36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0D2C8-3712-40B7-8B2C-333B5F5910EA}" type="datetimeFigureOut">
              <a:rPr lang="en-GB" smtClean="0"/>
              <a:t>15/09/2016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69331-39B9-4AA2-9845-59133D3751E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9421" y="1850454"/>
            <a:ext cx="7264058" cy="41480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0D2C8-3712-40B7-8B2C-333B5F5910EA}" type="datetimeFigureOut">
              <a:rPr lang="en-GB" smtClean="0"/>
              <a:t>15/09/2016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69331-39B9-4AA2-9845-59133D3751E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1365" y="691834"/>
            <a:ext cx="1502114" cy="53089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9421" y="691835"/>
            <a:ext cx="5575769" cy="530895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0D2C8-3712-40B7-8B2C-333B5F5910EA}" type="datetimeFigureOut">
              <a:rPr lang="en-GB" smtClean="0"/>
              <a:t>15/09/2016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69331-39B9-4AA2-9845-59133D3751E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68664" indent="-233515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3035694" indent="-233515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502724" indent="-233515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969753" indent="-233515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0D2C8-3712-40B7-8B2C-333B5F5910EA}" type="datetimeFigureOut">
              <a:rPr lang="en-GB" smtClean="0"/>
              <a:t>15/09/2016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69331-39B9-4AA2-9845-59133D3751E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9421" y="3387466"/>
            <a:ext cx="7258039" cy="1503820"/>
          </a:xfrm>
        </p:spPr>
        <p:txBody>
          <a:bodyPr anchor="b"/>
          <a:lstStyle>
            <a:lvl1pPr algn="r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9421" y="4891287"/>
            <a:ext cx="7258039" cy="880914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670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340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010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681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351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021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692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362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0D2C8-3712-40B7-8B2C-333B5F5910EA}" type="datetimeFigureOut">
              <a:rPr lang="en-GB" smtClean="0"/>
              <a:t>15/09/2016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69331-39B9-4AA2-9845-59133D3751E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9421" y="691836"/>
            <a:ext cx="7264058" cy="946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9421" y="1852899"/>
            <a:ext cx="3539979" cy="4147895"/>
          </a:xfrm>
        </p:spPr>
        <p:txBody>
          <a:bodyPr>
            <a:normAutofit/>
          </a:bodyPr>
          <a:lstStyle>
            <a:lvl5pPr>
              <a:defRPr/>
            </a:lvl5pPr>
            <a:lvl6pPr marL="2568664" indent="-233515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3035694" indent="-233515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502724" indent="-233515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969753" indent="-233515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575" y="1852898"/>
            <a:ext cx="3537904" cy="4147896"/>
          </a:xfrm>
        </p:spPr>
        <p:txBody>
          <a:bodyPr>
            <a:normAutofit/>
          </a:bodyPr>
          <a:lstStyle>
            <a:lvl5pPr>
              <a:defRPr/>
            </a:lvl5pPr>
            <a:lvl6pPr marL="2568664" indent="-233515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3035694" indent="-233515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502724" indent="-233515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969753" indent="-233515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0D2C8-3712-40B7-8B2C-333B5F5910EA}" type="datetimeFigureOut">
              <a:rPr lang="en-GB" smtClean="0"/>
              <a:t>15/09/2016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69331-39B9-4AA2-9845-59133D3751E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9421" y="1856152"/>
            <a:ext cx="3539979" cy="590002"/>
          </a:xfrm>
        </p:spPr>
        <p:txBody>
          <a:bodyPr anchor="b">
            <a:noAutofit/>
          </a:bodyPr>
          <a:lstStyle>
            <a:lvl1pPr marL="0" indent="0">
              <a:buNone/>
              <a:defRPr sz="2500" b="0"/>
            </a:lvl1pPr>
            <a:lvl2pPr marL="467030" indent="0">
              <a:buNone/>
              <a:defRPr sz="2000" b="1"/>
            </a:lvl2pPr>
            <a:lvl3pPr marL="934060" indent="0">
              <a:buNone/>
              <a:defRPr sz="1800" b="1"/>
            </a:lvl3pPr>
            <a:lvl4pPr marL="1401089" indent="0">
              <a:buNone/>
              <a:defRPr sz="1600" b="1"/>
            </a:lvl4pPr>
            <a:lvl5pPr marL="1868119" indent="0">
              <a:buNone/>
              <a:defRPr sz="1600" b="1"/>
            </a:lvl5pPr>
            <a:lvl6pPr marL="2335149" indent="0">
              <a:buNone/>
              <a:defRPr sz="1600" b="1"/>
            </a:lvl6pPr>
            <a:lvl7pPr marL="2802179" indent="0">
              <a:buNone/>
              <a:defRPr sz="1600" b="1"/>
            </a:lvl7pPr>
            <a:lvl8pPr marL="3269209" indent="0">
              <a:buNone/>
              <a:defRPr sz="1600" b="1"/>
            </a:lvl8pPr>
            <a:lvl9pPr marL="373623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9421" y="2446154"/>
            <a:ext cx="3539979" cy="3554639"/>
          </a:xfrm>
        </p:spPr>
        <p:txBody>
          <a:bodyPr>
            <a:normAutofit/>
          </a:bodyPr>
          <a:lstStyle>
            <a:lvl5pPr>
              <a:defRPr/>
            </a:lvl5pPr>
            <a:lvl6pPr marL="2568664" indent="-233515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3035694" indent="-233515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502724" indent="-233515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969753" indent="-233515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5575" y="1856152"/>
            <a:ext cx="3539977" cy="590002"/>
          </a:xfrm>
        </p:spPr>
        <p:txBody>
          <a:bodyPr anchor="b">
            <a:noAutofit/>
          </a:bodyPr>
          <a:lstStyle>
            <a:lvl1pPr marL="0" indent="0">
              <a:buNone/>
              <a:defRPr sz="2500" b="0"/>
            </a:lvl1pPr>
            <a:lvl2pPr marL="467030" indent="0">
              <a:buNone/>
              <a:defRPr sz="2000" b="1"/>
            </a:lvl2pPr>
            <a:lvl3pPr marL="934060" indent="0">
              <a:buNone/>
              <a:defRPr sz="1800" b="1"/>
            </a:lvl3pPr>
            <a:lvl4pPr marL="1401089" indent="0">
              <a:buNone/>
              <a:defRPr sz="1600" b="1"/>
            </a:lvl4pPr>
            <a:lvl5pPr marL="1868119" indent="0">
              <a:buNone/>
              <a:defRPr sz="1600" b="1"/>
            </a:lvl5pPr>
            <a:lvl6pPr marL="2335149" indent="0">
              <a:buNone/>
              <a:defRPr sz="1600" b="1"/>
            </a:lvl6pPr>
            <a:lvl7pPr marL="2802179" indent="0">
              <a:buNone/>
              <a:defRPr sz="1600" b="1"/>
            </a:lvl7pPr>
            <a:lvl8pPr marL="3269209" indent="0">
              <a:buNone/>
              <a:defRPr sz="1600" b="1"/>
            </a:lvl8pPr>
            <a:lvl9pPr marL="373623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5575" y="2446154"/>
            <a:ext cx="3539977" cy="3554639"/>
          </a:xfrm>
        </p:spPr>
        <p:txBody>
          <a:bodyPr>
            <a:normAutofit/>
          </a:bodyPr>
          <a:lstStyle>
            <a:lvl5pPr>
              <a:defRPr/>
            </a:lvl5pPr>
            <a:lvl6pPr marL="2568664" indent="-233515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3035694" indent="-233515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502724" indent="-233515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969753" indent="-233515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0D2C8-3712-40B7-8B2C-333B5F5910EA}" type="datetimeFigureOut">
              <a:rPr lang="en-GB" smtClean="0"/>
              <a:t>15/09/2016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69331-39B9-4AA2-9845-59133D3751E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0D2C8-3712-40B7-8B2C-333B5F5910EA}" type="datetimeFigureOut">
              <a:rPr lang="en-GB" smtClean="0"/>
              <a:t>15/09/2016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69331-39B9-4AA2-9845-59133D3751E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0D2C8-3712-40B7-8B2C-333B5F5910EA}" type="datetimeFigureOut">
              <a:rPr lang="en-GB" smtClean="0"/>
              <a:t>15/09/2016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69331-39B9-4AA2-9845-59133D3751E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9420" y="456723"/>
            <a:ext cx="2713309" cy="1214135"/>
          </a:xfrm>
        </p:spPr>
        <p:txBody>
          <a:bodyPr anchor="b"/>
          <a:lstStyle>
            <a:lvl1pPr algn="l">
              <a:defRPr sz="25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8905" y="456723"/>
            <a:ext cx="4364575" cy="5544070"/>
          </a:xfrm>
        </p:spPr>
        <p:txBody>
          <a:bodyPr>
            <a:normAutofit/>
          </a:bodyPr>
          <a:lstStyle>
            <a:lvl5pPr>
              <a:defRPr/>
            </a:lvl5pPr>
            <a:lvl6pPr marL="2568664" indent="-233515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3035694" indent="-233515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502724" indent="-233515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969753" indent="-233515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9420" y="1670860"/>
            <a:ext cx="2713309" cy="4329932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67030" indent="0">
              <a:buNone/>
              <a:defRPr sz="1200"/>
            </a:lvl2pPr>
            <a:lvl3pPr marL="934060" indent="0">
              <a:buNone/>
              <a:defRPr sz="1000"/>
            </a:lvl3pPr>
            <a:lvl4pPr marL="1401089" indent="0">
              <a:buNone/>
              <a:defRPr sz="900"/>
            </a:lvl4pPr>
            <a:lvl5pPr marL="1868119" indent="0">
              <a:buNone/>
              <a:defRPr sz="900"/>
            </a:lvl5pPr>
            <a:lvl6pPr marL="2335149" indent="0">
              <a:buNone/>
              <a:defRPr sz="900"/>
            </a:lvl6pPr>
            <a:lvl7pPr marL="2802179" indent="0">
              <a:buNone/>
              <a:defRPr sz="900"/>
            </a:lvl7pPr>
            <a:lvl8pPr marL="3269209" indent="0">
              <a:buNone/>
              <a:defRPr sz="900"/>
            </a:lvl8pPr>
            <a:lvl9pPr marL="373623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0D2C8-3712-40B7-8B2C-333B5F5910EA}" type="datetimeFigureOut">
              <a:rPr lang="en-GB" smtClean="0"/>
              <a:t>15/09/2016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69331-39B9-4AA2-9845-59133D3751E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9422" y="1420129"/>
            <a:ext cx="3363225" cy="1139797"/>
          </a:xfrm>
        </p:spPr>
        <p:txBody>
          <a:bodyPr anchor="b">
            <a:normAutofit/>
          </a:bodyPr>
          <a:lstStyle>
            <a:lvl1pPr algn="l">
              <a:defRPr sz="25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9422" y="2559926"/>
            <a:ext cx="3363226" cy="259052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67030" indent="0">
              <a:buNone/>
              <a:defRPr sz="1200"/>
            </a:lvl2pPr>
            <a:lvl3pPr marL="934060" indent="0">
              <a:buNone/>
              <a:defRPr sz="1000"/>
            </a:lvl3pPr>
            <a:lvl4pPr marL="1401089" indent="0">
              <a:buNone/>
              <a:defRPr sz="900"/>
            </a:lvl4pPr>
            <a:lvl5pPr marL="1868119" indent="0">
              <a:buNone/>
              <a:defRPr sz="900"/>
            </a:lvl5pPr>
            <a:lvl6pPr marL="2335149" indent="0">
              <a:buNone/>
              <a:defRPr sz="900"/>
            </a:lvl6pPr>
            <a:lvl7pPr marL="2802179" indent="0">
              <a:buNone/>
              <a:defRPr sz="900"/>
            </a:lvl7pPr>
            <a:lvl8pPr marL="3269209" indent="0">
              <a:buNone/>
              <a:defRPr sz="900"/>
            </a:lvl8pPr>
            <a:lvl9pPr marL="373623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0D2C8-3712-40B7-8B2C-333B5F5910EA}" type="datetimeFigureOut">
              <a:rPr lang="en-GB" smtClean="0"/>
              <a:t>15/09/2016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69331-39B9-4AA2-9845-59133D3751E8}" type="slidenum">
              <a:rPr lang="en-GB" smtClean="0"/>
              <a:t>‹#›</a:t>
            </a:fld>
            <a:endParaRPr lang="en-GB"/>
          </a:p>
        </p:txBody>
      </p:sp>
      <p:grpSp>
        <p:nvGrpSpPr>
          <p:cNvPr id="16" name="Group 15"/>
          <p:cNvGrpSpPr/>
          <p:nvPr/>
        </p:nvGrpSpPr>
        <p:grpSpPr>
          <a:xfrm>
            <a:off x="4605536" y="1018096"/>
            <a:ext cx="1883696" cy="156692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766702" y="1639696"/>
            <a:ext cx="3496866" cy="3510757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100000">
              <a:srgbClr val="CCFF66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71003" y="4138962"/>
            <a:ext cx="1778461" cy="1954755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3406" tIns="46703" rIns="93406" bIns="46703"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30943" y="1121426"/>
            <a:ext cx="1947020" cy="1954754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3406" tIns="46703" rIns="93406" bIns="46703"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915913" y="289679"/>
            <a:ext cx="1947020" cy="1954754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3406" tIns="46703" rIns="93406" bIns="46703"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30941" y="5865733"/>
            <a:ext cx="1947021" cy="1222218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3406" tIns="46703" rIns="93406" bIns="46703"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7635" y="-63180"/>
            <a:ext cx="1477787" cy="1717050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3406" tIns="46703" rIns="93406" bIns="46703"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42403" y="-165476"/>
            <a:ext cx="1947020" cy="1954754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3406" tIns="46703" rIns="93406" bIns="46703"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76492"/>
            <a:ext cx="1947020" cy="1954754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3406" tIns="46703" rIns="93406" bIns="46703"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645920" y="-63180"/>
            <a:ext cx="1728003" cy="1717050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3406" tIns="46703" rIns="93406" bIns="46703"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238578" y="-63179"/>
            <a:ext cx="1947021" cy="1746110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3406" tIns="46703" rIns="93406" bIns="46703"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642782" y="1121424"/>
            <a:ext cx="1731141" cy="1954755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3406" tIns="46703" rIns="93406" bIns="46703"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216129" y="5262906"/>
            <a:ext cx="1159701" cy="1801686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3406" tIns="46703" rIns="93406" bIns="46703"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793558" y="4466936"/>
            <a:ext cx="1947020" cy="1954754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3406" tIns="46703" rIns="93406" bIns="46703"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71003" y="5066758"/>
            <a:ext cx="1380655" cy="1954755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3406" tIns="46703" rIns="93406" bIns="46703"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22493" y="4904551"/>
            <a:ext cx="1947020" cy="1954754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3406" tIns="46703" rIns="93406" bIns="46703"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238579" y="802681"/>
            <a:ext cx="1947020" cy="1954754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3406" tIns="46703" rIns="93406" bIns="46703"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586889" y="5262906"/>
            <a:ext cx="1947020" cy="1954754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3406" tIns="46703" rIns="93406" bIns="46703"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564418" y="612116"/>
            <a:ext cx="809505" cy="1282791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3406" tIns="46703" rIns="93406" bIns="46703"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475779" y="211436"/>
            <a:ext cx="1061885" cy="106610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3406" tIns="46703" rIns="93406" bIns="46703"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7008138" y="1485233"/>
            <a:ext cx="1242364" cy="1247299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3406" tIns="46703" rIns="93406" bIns="46703"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361945" y="2098803"/>
            <a:ext cx="1061885" cy="106610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3406" tIns="46703" rIns="93406" bIns="46703"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902790" y="2725094"/>
            <a:ext cx="735584" cy="73850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3406" tIns="46703" rIns="93406" bIns="46703"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98612" y="-103383"/>
            <a:ext cx="1217301" cy="714453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3406" tIns="46703" rIns="93406" bIns="46703"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32378" y="-103383"/>
            <a:ext cx="1049394" cy="470854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3406" tIns="46703" rIns="93406" bIns="46703"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71001" y="-103383"/>
            <a:ext cx="601945" cy="626888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3406" tIns="46703" rIns="93406" bIns="46703"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82923" y="4424826"/>
            <a:ext cx="1424534" cy="1430193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3406" tIns="46703" rIns="93406" bIns="46703"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906768" y="6644703"/>
            <a:ext cx="1138025" cy="454350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3406" tIns="46703" rIns="93406" bIns="46703"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249283" y="6561644"/>
            <a:ext cx="1261502" cy="537409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3406" tIns="46703" rIns="93406" bIns="46703"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727629" y="6561645"/>
            <a:ext cx="1235384" cy="537408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3406" tIns="46703" rIns="93406" bIns="46703"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292" y="5059816"/>
            <a:ext cx="623327" cy="62580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3406" tIns="46703" rIns="93406" bIns="46703"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71003" y="6319739"/>
            <a:ext cx="793497" cy="76821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3406" tIns="46703" rIns="93406" bIns="46703"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71003" y="5281569"/>
            <a:ext cx="574677" cy="9189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3406" tIns="46703" rIns="93406" bIns="46703"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6268" y="493888"/>
            <a:ext cx="610260" cy="927298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3406" tIns="46703" rIns="93406" bIns="46703"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83594" y="856745"/>
            <a:ext cx="928844" cy="93253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3406" tIns="46703" rIns="93406" bIns="46703"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25541" y="1486886"/>
            <a:ext cx="788292" cy="79142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3406" tIns="46703" rIns="93406" bIns="46703"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8605" y="1931974"/>
            <a:ext cx="622446" cy="62491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3406" tIns="46703" rIns="93406" bIns="46703"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7737" y="1965452"/>
            <a:ext cx="532091" cy="53420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3406" tIns="46703" rIns="93406" bIns="46703"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447046" y="-63180"/>
            <a:ext cx="928845" cy="768735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3406" tIns="46703" rIns="93406" bIns="46703"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890670" y="-63180"/>
            <a:ext cx="483253" cy="627627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3406" tIns="46703" rIns="93406" bIns="46703"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901589" y="289679"/>
            <a:ext cx="1150856" cy="1155428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3406" tIns="46703" rIns="93406" bIns="46703"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9091155" y="767476"/>
            <a:ext cx="282768" cy="929641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3406" tIns="46703" rIns="93406" bIns="46703"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741107" y="745867"/>
            <a:ext cx="988927" cy="99285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3406" tIns="46703" rIns="93406" bIns="46703"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617886" y="1358103"/>
            <a:ext cx="620227" cy="62269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3406" tIns="46703" rIns="93406" bIns="46703"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780951" y="5745219"/>
            <a:ext cx="752958" cy="7559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3406" tIns="46703" rIns="93406" bIns="46703"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7110888" y="5367244"/>
            <a:ext cx="752958" cy="7559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3406" tIns="46703" rIns="93406" bIns="46703"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642782" y="5045667"/>
            <a:ext cx="752958" cy="7559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3406" tIns="46703" rIns="93406" bIns="46703"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391900" y="5801616"/>
            <a:ext cx="617621" cy="62007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3406" tIns="46703" rIns="93406" bIns="46703"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238113" y="4195546"/>
            <a:ext cx="564505" cy="56674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3406" tIns="46703" rIns="93406" bIns="46703"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578300" y="5178472"/>
            <a:ext cx="564505" cy="56674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3406" tIns="46703" rIns="93406" bIns="46703"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860552" y="4904549"/>
            <a:ext cx="513371" cy="566748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3406" tIns="46703" rIns="93406" bIns="46703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9421" y="691836"/>
            <a:ext cx="7266131" cy="946517"/>
          </a:xfrm>
          <a:prstGeom prst="rect">
            <a:avLst/>
          </a:prstGeom>
        </p:spPr>
        <p:txBody>
          <a:bodyPr vert="horz" lIns="93406" tIns="46703" rIns="93406" bIns="46703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9421" y="1850454"/>
            <a:ext cx="7266130" cy="4148034"/>
          </a:xfrm>
          <a:prstGeom prst="rect">
            <a:avLst/>
          </a:prstGeom>
        </p:spPr>
        <p:txBody>
          <a:bodyPr vert="horz" lIns="93406" tIns="46703" rIns="93406" bIns="46703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64750" y="6093717"/>
            <a:ext cx="2175828" cy="373831"/>
          </a:xfrm>
          <a:prstGeom prst="rect">
            <a:avLst/>
          </a:prstGeom>
        </p:spPr>
        <p:txBody>
          <a:bodyPr vert="horz" lIns="93406" tIns="46703" rIns="93406" bIns="46703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0D2C8-3712-40B7-8B2C-333B5F5910EA}" type="datetimeFigureOut">
              <a:rPr lang="en-GB" smtClean="0"/>
              <a:t>15/09/2016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4318" y="6093717"/>
            <a:ext cx="5360432" cy="373831"/>
          </a:xfrm>
          <a:prstGeom prst="rect">
            <a:avLst/>
          </a:prstGeom>
        </p:spPr>
        <p:txBody>
          <a:bodyPr vert="horz" lIns="93406" tIns="46703" rIns="93406" bIns="46703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3992" y="6093717"/>
            <a:ext cx="620326" cy="373831"/>
          </a:xfrm>
          <a:prstGeom prst="rect">
            <a:avLst/>
          </a:prstGeom>
        </p:spPr>
        <p:txBody>
          <a:bodyPr vert="horz" lIns="93406" tIns="46703" rIns="93406" bIns="46703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69331-39B9-4AA2-9845-59133D3751E8}" type="slidenum">
              <a:rPr lang="en-GB" smtClean="0"/>
              <a:t>‹#›</a:t>
            </a:fld>
            <a:endParaRPr lang="en-GB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614506" y="5584266"/>
            <a:ext cx="1947021" cy="1503685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3406" tIns="46703" rIns="93406" bIns="46703"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740577" y="3463600"/>
            <a:ext cx="312372" cy="3136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3406" tIns="46703" rIns="93406" bIns="46703"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564419" y="3620407"/>
            <a:ext cx="312372" cy="3136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3406" tIns="46703" rIns="93406" bIns="46703"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778783" y="3776441"/>
            <a:ext cx="312372" cy="3136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3406" tIns="46703" rIns="93406" bIns="46703"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7738" y="2763278"/>
            <a:ext cx="476882" cy="47877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3406" tIns="46703" rIns="93406" bIns="46703"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83593" y="3242054"/>
            <a:ext cx="467850" cy="469708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3406" tIns="46703" rIns="93406" bIns="46703"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5607" y="3463601"/>
            <a:ext cx="359013" cy="36043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3406" tIns="46703" rIns="93406" bIns="46703"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8314" y="2643028"/>
            <a:ext cx="1387366" cy="1954755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3406" tIns="46703" rIns="93406" bIns="46703"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295300" y="2452530"/>
            <a:ext cx="1242364" cy="1247299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3406" tIns="46703" rIns="93406" bIns="46703"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defTabSz="46703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50272" indent="-350272" algn="l" defTabSz="467030" rtl="0" eaLnBrk="1" latinLnBrk="0" hangingPunct="1">
        <a:spcBef>
          <a:spcPct val="20000"/>
        </a:spcBef>
        <a:spcAft>
          <a:spcPts val="613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58923" indent="-291894" algn="l" defTabSz="467030" rtl="0" eaLnBrk="1" latinLnBrk="0" hangingPunct="1">
        <a:spcBef>
          <a:spcPct val="20000"/>
        </a:spcBef>
        <a:spcAft>
          <a:spcPts val="613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67575" indent="-233515" algn="l" defTabSz="467030" rtl="0" eaLnBrk="1" latinLnBrk="0" hangingPunct="1">
        <a:spcBef>
          <a:spcPct val="20000"/>
        </a:spcBef>
        <a:spcAft>
          <a:spcPts val="613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34604" indent="-233515" algn="l" defTabSz="467030" rtl="0" eaLnBrk="1" latinLnBrk="0" hangingPunct="1">
        <a:spcBef>
          <a:spcPct val="20000"/>
        </a:spcBef>
        <a:spcAft>
          <a:spcPts val="613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101634" indent="-233515" algn="l" defTabSz="467030" rtl="0" eaLnBrk="1" latinLnBrk="0" hangingPunct="1">
        <a:spcBef>
          <a:spcPct val="20000"/>
        </a:spcBef>
        <a:spcAft>
          <a:spcPts val="613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68664" indent="-233515" algn="l" defTabSz="4670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5694" indent="-233515" algn="l" defTabSz="4670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02724" indent="-233515" algn="l" defTabSz="4670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9753" indent="-233515" algn="l" defTabSz="4670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670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7030" algn="l" defTabSz="4670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4060" algn="l" defTabSz="4670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01089" algn="l" defTabSz="4670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8119" algn="l" defTabSz="4670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5149" algn="l" defTabSz="4670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02179" algn="l" defTabSz="4670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9209" algn="l" defTabSz="4670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6238" algn="l" defTabSz="4670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664" y="193138"/>
            <a:ext cx="7317363" cy="951223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New to Year 2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0000" y="1520185"/>
            <a:ext cx="8431312" cy="493956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Information Session for Parents and Carers  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Thursday 15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 September 2016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i="1" dirty="0" smtClean="0">
                <a:solidFill>
                  <a:schemeClr val="bg1"/>
                </a:solidFill>
              </a:rPr>
              <a:t>Please sign in so that we can ensure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i="1" dirty="0" smtClean="0">
                <a:solidFill>
                  <a:schemeClr val="bg1"/>
                </a:solidFill>
              </a:rPr>
              <a:t>everyone receives the paperwork.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en-GB" b="1" i="1" dirty="0" smtClean="0">
              <a:solidFill>
                <a:schemeClr val="bg1"/>
              </a:solidFill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3300" b="1" i="1" dirty="0">
                <a:solidFill>
                  <a:schemeClr val="bg1"/>
                </a:solidFill>
              </a:rPr>
              <a:t>Who are we?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en-GB" b="1" i="1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i="1" dirty="0" smtClean="0">
                <a:solidFill>
                  <a:schemeClr val="bg1"/>
                </a:solidFill>
              </a:rPr>
              <a:t>Ruby Class:  Helen Davidson  </a:t>
            </a:r>
            <a:r>
              <a:rPr lang="en-GB" i="1" dirty="0" err="1" smtClean="0">
                <a:solidFill>
                  <a:schemeClr val="bg1"/>
                </a:solidFill>
              </a:rPr>
              <a:t>Amentina</a:t>
            </a:r>
            <a:r>
              <a:rPr lang="en-GB" i="1" dirty="0" smtClean="0">
                <a:solidFill>
                  <a:schemeClr val="bg1"/>
                </a:solidFill>
              </a:rPr>
              <a:t> </a:t>
            </a:r>
            <a:r>
              <a:rPr lang="en-GB" i="1" dirty="0" err="1" smtClean="0">
                <a:solidFill>
                  <a:schemeClr val="bg1"/>
                </a:solidFill>
              </a:rPr>
              <a:t>Nermin</a:t>
            </a:r>
            <a:endParaRPr lang="en-GB" i="1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GB" i="1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i="1" dirty="0" smtClean="0">
                <a:solidFill>
                  <a:schemeClr val="bg1"/>
                </a:solidFill>
              </a:rPr>
              <a:t>Burgundy Class: Katy Kowalska  Beth McGreer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GB" i="1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i="1" dirty="0" smtClean="0">
                <a:solidFill>
                  <a:schemeClr val="bg1"/>
                </a:solidFill>
              </a:rPr>
              <a:t>Teaching Assistants: 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i="1" dirty="0" smtClean="0">
                <a:solidFill>
                  <a:schemeClr val="bg1"/>
                </a:solidFill>
              </a:rPr>
              <a:t>Amanda Cooper  Sharon Grieves Claire Pulley Iona Graham</a:t>
            </a:r>
          </a:p>
        </p:txBody>
      </p:sp>
      <p:pic>
        <p:nvPicPr>
          <p:cNvPr id="4" name="Picture 2" descr="\\2107srv001\staff$\kkowalska\Documents\My Pictures\Morley_Logo_Type_Large_bl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775" y="342404"/>
            <a:ext cx="1346240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50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830" y="266863"/>
            <a:ext cx="7266131" cy="946517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Year 2 Attitudes to Learning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0531" y="1446461"/>
            <a:ext cx="7930780" cy="5087016"/>
          </a:xfrm>
        </p:spPr>
        <p:txBody>
          <a:bodyPr>
            <a:normAutofit fontScale="92500" lnSpcReduction="20000"/>
          </a:bodyPr>
          <a:lstStyle/>
          <a:p>
            <a:pPr>
              <a:buFont typeface="Courier New" pitchFamily="49" charset="0"/>
              <a:buChar char="o"/>
            </a:pPr>
            <a:r>
              <a:rPr lang="en-GB" sz="2500" dirty="0">
                <a:solidFill>
                  <a:schemeClr val="bg1"/>
                </a:solidFill>
              </a:rPr>
              <a:t>Increased expectations of: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>
                <a:solidFill>
                  <a:schemeClr val="bg1"/>
                </a:solidFill>
              </a:rPr>
              <a:t>	</a:t>
            </a:r>
            <a:r>
              <a:rPr lang="en-GB" sz="2200" dirty="0">
                <a:solidFill>
                  <a:schemeClr val="bg1"/>
                </a:solidFill>
              </a:rPr>
              <a:t>children’s independence – less adult support in Year 2 	means children need to have higher levels of personal 	organisation  e.g. keeping track of clothing, putting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dirty="0">
                <a:solidFill>
                  <a:schemeClr val="bg1"/>
                </a:solidFill>
              </a:rPr>
              <a:t>	book-bags away, remembering the routines. </a:t>
            </a:r>
          </a:p>
          <a:p>
            <a:pPr marL="0" indent="0">
              <a:buNone/>
            </a:pPr>
            <a:endParaRPr lang="en-GB" sz="2200" dirty="0">
              <a:solidFill>
                <a:schemeClr val="bg1"/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en-GB" sz="2500" dirty="0">
                <a:solidFill>
                  <a:schemeClr val="bg1"/>
                </a:solidFill>
              </a:rPr>
              <a:t>Increased expectations of:</a:t>
            </a:r>
          </a:p>
          <a:p>
            <a:pPr marL="467030" lvl="1" indent="0">
              <a:buNone/>
            </a:pPr>
            <a:r>
              <a:rPr lang="en-GB" sz="2200" dirty="0">
                <a:solidFill>
                  <a:schemeClr val="bg1"/>
                </a:solidFill>
              </a:rPr>
              <a:t>positive behaviour showing respect and consideration towards peers, adults and school </a:t>
            </a:r>
            <a:r>
              <a:rPr lang="en-GB" sz="2200" dirty="0" smtClean="0">
                <a:solidFill>
                  <a:schemeClr val="bg1"/>
                </a:solidFill>
              </a:rPr>
              <a:t>environment, taking responsibility for our own actions.</a:t>
            </a:r>
            <a:endParaRPr lang="en-GB" sz="2200" dirty="0">
              <a:solidFill>
                <a:schemeClr val="bg1"/>
              </a:solidFill>
            </a:endParaRPr>
          </a:p>
          <a:p>
            <a:pPr marL="467030" lvl="1" indent="0">
              <a:buNone/>
            </a:pPr>
            <a:endParaRPr lang="en-GB" sz="2200" dirty="0">
              <a:solidFill>
                <a:schemeClr val="bg1"/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en-GB" sz="2500" dirty="0">
                <a:solidFill>
                  <a:schemeClr val="bg1"/>
                </a:solidFill>
              </a:rPr>
              <a:t>Increased expectations of: </a:t>
            </a:r>
          </a:p>
          <a:p>
            <a:pPr marL="0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dirty="0">
                <a:solidFill>
                  <a:schemeClr val="bg1"/>
                </a:solidFill>
              </a:rPr>
              <a:t>     focussed attitude to learning, responding to the </a:t>
            </a:r>
          </a:p>
          <a:p>
            <a:pPr marL="0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dirty="0">
                <a:solidFill>
                  <a:schemeClr val="bg1"/>
                </a:solidFill>
              </a:rPr>
              <a:t>     challenging questions, high standards in </a:t>
            </a:r>
          </a:p>
          <a:p>
            <a:pPr marL="0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dirty="0">
                <a:solidFill>
                  <a:schemeClr val="bg1"/>
                </a:solidFill>
              </a:rPr>
              <a:t>     </a:t>
            </a:r>
            <a:r>
              <a:rPr lang="en-GB" sz="2200" dirty="0" smtClean="0">
                <a:solidFill>
                  <a:schemeClr val="bg1"/>
                </a:solidFill>
              </a:rPr>
              <a:t>content, quantity and </a:t>
            </a:r>
            <a:r>
              <a:rPr lang="en-GB" sz="2200" dirty="0">
                <a:solidFill>
                  <a:schemeClr val="bg1"/>
                </a:solidFill>
              </a:rPr>
              <a:t>presentation of work.</a:t>
            </a:r>
          </a:p>
          <a:p>
            <a:pPr marL="0" indent="0">
              <a:buNone/>
            </a:pPr>
            <a:endParaRPr lang="en-GB" sz="2500" dirty="0"/>
          </a:p>
        </p:txBody>
      </p:sp>
    </p:spTree>
    <p:extLst>
      <p:ext uri="{BB962C8B-B14F-4D97-AF65-F5344CB8AC3E}">
        <p14:creationId xmlns:p14="http://schemas.microsoft.com/office/powerpoint/2010/main" val="403593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397" y="193138"/>
            <a:ext cx="8039056" cy="946517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Thank you for all your support!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98" y="1299011"/>
            <a:ext cx="8371379" cy="4865842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 b="1" i="1" dirty="0">
                <a:solidFill>
                  <a:schemeClr val="bg1"/>
                </a:solidFill>
              </a:rPr>
              <a:t>Home/school communication is key </a:t>
            </a:r>
            <a:endParaRPr lang="en-GB" sz="9600" b="1" i="1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 b="1" i="1" dirty="0" smtClean="0">
                <a:solidFill>
                  <a:schemeClr val="bg1"/>
                </a:solidFill>
              </a:rPr>
              <a:t>to children’s </a:t>
            </a:r>
            <a:r>
              <a:rPr lang="en-GB" sz="9600" b="1" i="1" dirty="0">
                <a:solidFill>
                  <a:schemeClr val="bg1"/>
                </a:solidFill>
              </a:rPr>
              <a:t>success: when children </a:t>
            </a:r>
            <a:endParaRPr lang="en-GB" sz="9600" b="1" i="1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 b="1" i="1" dirty="0" smtClean="0">
                <a:solidFill>
                  <a:schemeClr val="bg1"/>
                </a:solidFill>
              </a:rPr>
              <a:t>know that </a:t>
            </a:r>
            <a:r>
              <a:rPr lang="en-GB" sz="9600" b="1" i="1" dirty="0">
                <a:solidFill>
                  <a:schemeClr val="bg1"/>
                </a:solidFill>
              </a:rPr>
              <a:t>all adults around them </a:t>
            </a:r>
            <a:endParaRPr lang="en-GB" sz="9600" b="1" i="1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 b="1" i="1" dirty="0" smtClean="0">
                <a:solidFill>
                  <a:schemeClr val="bg1"/>
                </a:solidFill>
              </a:rPr>
              <a:t>are </a:t>
            </a:r>
            <a:r>
              <a:rPr lang="en-GB" sz="9600" b="1" i="1" dirty="0">
                <a:solidFill>
                  <a:schemeClr val="bg1"/>
                </a:solidFill>
              </a:rPr>
              <a:t>saying </a:t>
            </a:r>
            <a:r>
              <a:rPr lang="en-GB" sz="9600" b="1" i="1" dirty="0" smtClean="0">
                <a:solidFill>
                  <a:schemeClr val="bg1"/>
                </a:solidFill>
              </a:rPr>
              <a:t>the </a:t>
            </a:r>
            <a:r>
              <a:rPr lang="en-GB" sz="9600" b="1" i="1" dirty="0">
                <a:solidFill>
                  <a:schemeClr val="bg1"/>
                </a:solidFill>
              </a:rPr>
              <a:t>same thing then </a:t>
            </a:r>
            <a:endParaRPr lang="en-GB" sz="9600" b="1" i="1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 b="1" i="1" dirty="0" smtClean="0">
                <a:solidFill>
                  <a:schemeClr val="bg1"/>
                </a:solidFill>
              </a:rPr>
              <a:t>they </a:t>
            </a:r>
            <a:r>
              <a:rPr lang="en-GB" sz="9600" b="1" i="1" dirty="0">
                <a:solidFill>
                  <a:schemeClr val="bg1"/>
                </a:solidFill>
              </a:rPr>
              <a:t>feel secure and </a:t>
            </a:r>
            <a:r>
              <a:rPr lang="en-GB" sz="9600" b="1" i="1" dirty="0" smtClean="0">
                <a:solidFill>
                  <a:schemeClr val="bg1"/>
                </a:solidFill>
              </a:rPr>
              <a:t>are </a:t>
            </a:r>
            <a:r>
              <a:rPr lang="en-GB" sz="9600" b="1" i="1" dirty="0">
                <a:solidFill>
                  <a:schemeClr val="bg1"/>
                </a:solidFill>
              </a:rPr>
              <a:t>more </a:t>
            </a:r>
            <a:endParaRPr lang="en-GB" sz="9600" b="1" i="1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 b="1" i="1" dirty="0" smtClean="0">
                <a:solidFill>
                  <a:schemeClr val="bg1"/>
                </a:solidFill>
              </a:rPr>
              <a:t>likely </a:t>
            </a:r>
            <a:r>
              <a:rPr lang="en-GB" sz="9600" b="1" i="1" dirty="0">
                <a:solidFill>
                  <a:schemeClr val="bg1"/>
                </a:solidFill>
              </a:rPr>
              <a:t>to succeed.</a:t>
            </a:r>
          </a:p>
          <a:p>
            <a:endParaRPr lang="en-GB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400" b="1" dirty="0" smtClean="0">
                <a:solidFill>
                  <a:schemeClr val="bg1"/>
                </a:solidFill>
              </a:rPr>
              <a:t>Can </a:t>
            </a:r>
            <a:r>
              <a:rPr lang="en-GB" sz="6400" b="1" dirty="0">
                <a:solidFill>
                  <a:schemeClr val="bg1"/>
                </a:solidFill>
              </a:rPr>
              <a:t>you volunteer to help regularly or at one off events</a:t>
            </a:r>
            <a:r>
              <a:rPr lang="en-GB" sz="6400" dirty="0">
                <a:solidFill>
                  <a:schemeClr val="bg1"/>
                </a:solidFill>
              </a:rPr>
              <a:t>?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400" dirty="0">
                <a:solidFill>
                  <a:schemeClr val="bg1"/>
                </a:solidFill>
              </a:rPr>
              <a:t>     e.g. </a:t>
            </a:r>
            <a:r>
              <a:rPr lang="en-GB" sz="6400" dirty="0" smtClean="0">
                <a:solidFill>
                  <a:schemeClr val="bg1"/>
                </a:solidFill>
              </a:rPr>
              <a:t>Maths groups, Design </a:t>
            </a:r>
            <a:r>
              <a:rPr lang="en-GB" sz="6400" dirty="0">
                <a:solidFill>
                  <a:schemeClr val="bg1"/>
                </a:solidFill>
              </a:rPr>
              <a:t>and Technology days in school, </a:t>
            </a:r>
            <a:endParaRPr lang="en-GB" sz="6400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400" dirty="0">
                <a:solidFill>
                  <a:schemeClr val="bg1"/>
                </a:solidFill>
              </a:rPr>
              <a:t> </a:t>
            </a:r>
            <a:r>
              <a:rPr lang="en-GB" sz="6400" dirty="0" smtClean="0">
                <a:solidFill>
                  <a:schemeClr val="bg1"/>
                </a:solidFill>
              </a:rPr>
              <a:t>          trips out, local </a:t>
            </a:r>
            <a:r>
              <a:rPr lang="en-GB" sz="6400" dirty="0">
                <a:solidFill>
                  <a:schemeClr val="bg1"/>
                </a:solidFill>
              </a:rPr>
              <a:t>walks, </a:t>
            </a:r>
            <a:r>
              <a:rPr lang="en-GB" sz="6400" dirty="0" smtClean="0">
                <a:solidFill>
                  <a:schemeClr val="bg1"/>
                </a:solidFill>
              </a:rPr>
              <a:t>dig </a:t>
            </a:r>
            <a:r>
              <a:rPr lang="en-GB" sz="6400" dirty="0">
                <a:solidFill>
                  <a:schemeClr val="bg1"/>
                </a:solidFill>
              </a:rPr>
              <a:t>the veg beds etc.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6400" dirty="0">
              <a:solidFill>
                <a:schemeClr val="bg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400" b="1" dirty="0">
                <a:solidFill>
                  <a:schemeClr val="bg1"/>
                </a:solidFill>
              </a:rPr>
              <a:t>Share your expertise: </a:t>
            </a:r>
            <a:r>
              <a:rPr lang="en-GB" sz="6400" dirty="0">
                <a:solidFill>
                  <a:schemeClr val="bg1"/>
                </a:solidFill>
              </a:rPr>
              <a:t>we have had microscopes, </a:t>
            </a:r>
            <a:r>
              <a:rPr lang="en-GB" sz="6400" dirty="0" smtClean="0">
                <a:solidFill>
                  <a:schemeClr val="bg1"/>
                </a:solidFill>
              </a:rPr>
              <a:t>story-telling, chromatography</a:t>
            </a:r>
            <a:r>
              <a:rPr lang="en-GB" sz="6400" dirty="0">
                <a:solidFill>
                  <a:schemeClr val="bg1"/>
                </a:solidFill>
              </a:rPr>
              <a:t>...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6400" dirty="0">
              <a:solidFill>
                <a:schemeClr val="bg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400" dirty="0">
                <a:solidFill>
                  <a:schemeClr val="bg1"/>
                </a:solidFill>
              </a:rPr>
              <a:t>Parent/Carer Consultations at the end of Half Term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6400" dirty="0">
              <a:solidFill>
                <a:schemeClr val="bg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400" dirty="0">
                <a:solidFill>
                  <a:schemeClr val="bg1"/>
                </a:solidFill>
              </a:rPr>
              <a:t>More on SATS later in the year – please do not worry!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6400" dirty="0">
              <a:solidFill>
                <a:schemeClr val="bg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400" dirty="0">
                <a:solidFill>
                  <a:schemeClr val="bg1"/>
                </a:solidFill>
              </a:rPr>
              <a:t>Please ask if you are unsure or would like clarification</a:t>
            </a:r>
            <a:r>
              <a:rPr lang="en-GB" sz="2900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54" b="99231" l="6468" r="988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639" y="1206500"/>
            <a:ext cx="2745308" cy="1846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Finally - take the information: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6063" y="1730173"/>
            <a:ext cx="7266130" cy="4148034"/>
          </a:xfrm>
        </p:spPr>
        <p:txBody>
          <a:bodyPr>
            <a:normAutofit fontScale="92500" lnSpcReduction="20000"/>
          </a:bodyPr>
          <a:lstStyle/>
          <a:p>
            <a:r>
              <a:rPr lang="en-GB" sz="3300" dirty="0">
                <a:solidFill>
                  <a:schemeClr val="bg1"/>
                </a:solidFill>
              </a:rPr>
              <a:t>Homework information </a:t>
            </a:r>
            <a:r>
              <a:rPr lang="en-GB" sz="3300" dirty="0" smtClean="0">
                <a:solidFill>
                  <a:schemeClr val="bg1"/>
                </a:solidFill>
              </a:rPr>
              <a:t>sheet</a:t>
            </a:r>
          </a:p>
          <a:p>
            <a:r>
              <a:rPr lang="en-GB" sz="3300" dirty="0" smtClean="0">
                <a:solidFill>
                  <a:schemeClr val="bg1"/>
                </a:solidFill>
              </a:rPr>
              <a:t>Useful tips for reading</a:t>
            </a:r>
            <a:endParaRPr lang="en-GB" sz="3300" dirty="0">
              <a:solidFill>
                <a:schemeClr val="bg1"/>
              </a:solidFill>
            </a:endParaRPr>
          </a:p>
          <a:p>
            <a:r>
              <a:rPr lang="en-GB" sz="3300" dirty="0">
                <a:solidFill>
                  <a:schemeClr val="bg1"/>
                </a:solidFill>
              </a:rPr>
              <a:t>High Frequency Words</a:t>
            </a:r>
          </a:p>
          <a:p>
            <a:r>
              <a:rPr lang="en-GB" sz="3300" dirty="0" smtClean="0">
                <a:solidFill>
                  <a:schemeClr val="bg1"/>
                </a:solidFill>
              </a:rPr>
              <a:t>Maths, Reading and Writing Age Related Expectations</a:t>
            </a:r>
          </a:p>
          <a:p>
            <a:r>
              <a:rPr lang="en-GB" sz="3300" i="1" dirty="0" smtClean="0">
                <a:solidFill>
                  <a:schemeClr val="bg1"/>
                </a:solidFill>
              </a:rPr>
              <a:t>Please </a:t>
            </a:r>
            <a:r>
              <a:rPr lang="en-GB" sz="3300" i="1" dirty="0">
                <a:solidFill>
                  <a:schemeClr val="bg1"/>
                </a:solidFill>
              </a:rPr>
              <a:t>sign </a:t>
            </a:r>
            <a:r>
              <a:rPr lang="en-GB" sz="3300" i="1" dirty="0" smtClean="0">
                <a:solidFill>
                  <a:schemeClr val="bg1"/>
                </a:solidFill>
              </a:rPr>
              <a:t>in so we know who has received the information pack.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934295" y="5878207"/>
            <a:ext cx="3456384" cy="946517"/>
          </a:xfrm>
          <a:prstGeom prst="rect">
            <a:avLst/>
          </a:prstGeom>
        </p:spPr>
        <p:txBody>
          <a:bodyPr vert="horz" lIns="93406" tIns="46703" rIns="93406" bIns="46703" rtlCol="0" anchor="ctr">
            <a:noAutofit/>
          </a:bodyPr>
          <a:lstStyle>
            <a:lvl1pPr algn="l" defTabSz="46703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i="1" dirty="0" smtClean="0">
                <a:solidFill>
                  <a:schemeClr val="bg1"/>
                </a:solidFill>
              </a:rPr>
              <a:t>THANK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i="1" dirty="0" smtClean="0">
                <a:solidFill>
                  <a:schemeClr val="bg1"/>
                </a:solidFill>
              </a:rPr>
              <a:t>YOU</a:t>
            </a:r>
            <a:endParaRPr lang="en-GB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70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9422" y="691836"/>
            <a:ext cx="7304724" cy="946517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Year 2 Essentials: Every Day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7097" y="1815085"/>
            <a:ext cx="7637048" cy="4423492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GB" sz="3000" dirty="0">
                <a:solidFill>
                  <a:schemeClr val="bg1"/>
                </a:solidFill>
              </a:rPr>
              <a:t>Message Book in class for home/school </a:t>
            </a:r>
            <a:endParaRPr lang="en-GB" sz="3000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dirty="0" smtClean="0">
                <a:solidFill>
                  <a:schemeClr val="bg1"/>
                </a:solidFill>
              </a:rPr>
              <a:t>    communication </a:t>
            </a:r>
            <a:r>
              <a:rPr lang="en-GB" sz="3000" dirty="0">
                <a:solidFill>
                  <a:schemeClr val="bg1"/>
                </a:solidFill>
              </a:rPr>
              <a:t>(pick ups, clubs, </a:t>
            </a:r>
            <a:r>
              <a:rPr lang="en-GB" sz="3000" dirty="0" err="1">
                <a:solidFill>
                  <a:schemeClr val="bg1"/>
                </a:solidFill>
              </a:rPr>
              <a:t>etc</a:t>
            </a:r>
            <a:r>
              <a:rPr lang="en-GB" sz="3000" dirty="0">
                <a:solidFill>
                  <a:schemeClr val="bg1"/>
                </a:solidFill>
              </a:rPr>
              <a:t>).</a:t>
            </a:r>
          </a:p>
          <a:p>
            <a:pPr marL="0" indent="0">
              <a:buNone/>
            </a:pPr>
            <a:endParaRPr lang="en-GB" sz="30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GB" sz="3000" dirty="0" smtClean="0">
                <a:solidFill>
                  <a:schemeClr val="bg1"/>
                </a:solidFill>
              </a:rPr>
              <a:t>Water bottles should be brought into school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GB" sz="3000" dirty="0" smtClean="0">
                <a:solidFill>
                  <a:schemeClr val="bg1"/>
                </a:solidFill>
              </a:rPr>
              <a:t>daily.  Please fill them in the morning on arrival,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GB" sz="3000" dirty="0" smtClean="0">
                <a:solidFill>
                  <a:schemeClr val="bg1"/>
                </a:solidFill>
              </a:rPr>
              <a:t>and take home to clean at the end of the day.</a:t>
            </a:r>
            <a:endParaRPr lang="en-GB" sz="3000" dirty="0">
              <a:solidFill>
                <a:schemeClr val="bg1"/>
              </a:solidFill>
            </a:endParaRPr>
          </a:p>
          <a:p>
            <a:pPr>
              <a:buFont typeface="Courier New" pitchFamily="49" charset="0"/>
              <a:buChar char="o"/>
            </a:pPr>
            <a:endParaRPr lang="en-GB" sz="3000" dirty="0">
              <a:solidFill>
                <a:schemeClr val="bg1"/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en-GB" sz="3000" dirty="0">
                <a:solidFill>
                  <a:schemeClr val="bg1"/>
                </a:solidFill>
              </a:rPr>
              <a:t>Clothing suitable for the weather: jacket/coat (hats/gloves in winter) and sensible shoes for outdoor playtimes.</a:t>
            </a:r>
          </a:p>
          <a:p>
            <a:pPr marL="0" indent="0">
              <a:buNone/>
            </a:pPr>
            <a:endParaRPr lang="en-GB" sz="3000" dirty="0">
              <a:solidFill>
                <a:schemeClr val="bg1"/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en-GB" sz="3000" dirty="0">
                <a:solidFill>
                  <a:schemeClr val="bg1"/>
                </a:solidFill>
              </a:rPr>
              <a:t>Book bag: Reading Record book, class reading book</a:t>
            </a:r>
          </a:p>
          <a:p>
            <a:pPr marL="0" indent="0">
              <a:buNone/>
            </a:pPr>
            <a:r>
              <a:rPr lang="en-GB" sz="3000" dirty="0">
                <a:solidFill>
                  <a:schemeClr val="bg1"/>
                </a:solidFill>
              </a:rPr>
              <a:t>    </a:t>
            </a:r>
            <a:endParaRPr lang="en-GB" sz="25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791" y="2502644"/>
            <a:ext cx="821087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067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Year 2 Essentials: Reading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7098" y="1888809"/>
            <a:ext cx="8004213" cy="4109678"/>
          </a:xfrm>
        </p:spPr>
        <p:txBody>
          <a:bodyPr>
            <a:normAutofit fontScale="92500" lnSpcReduction="20000"/>
          </a:bodyPr>
          <a:lstStyle/>
          <a:p>
            <a:pPr>
              <a:buFont typeface="Courier New" pitchFamily="49" charset="0"/>
              <a:buChar char="o"/>
            </a:pPr>
            <a:endParaRPr lang="en-GB" sz="25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GB" sz="2500" dirty="0">
                <a:solidFill>
                  <a:schemeClr val="bg1"/>
                </a:solidFill>
              </a:rPr>
              <a:t>Guided Reading groups will start as soon as individual reading and initial assessments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dirty="0" smtClean="0">
                <a:solidFill>
                  <a:schemeClr val="bg1"/>
                </a:solidFill>
              </a:rPr>
              <a:t>   have </a:t>
            </a:r>
            <a:r>
              <a:rPr lang="en-GB" sz="2500" dirty="0">
                <a:solidFill>
                  <a:schemeClr val="bg1"/>
                </a:solidFill>
              </a:rPr>
              <a:t>been completed.</a:t>
            </a:r>
          </a:p>
          <a:p>
            <a:pPr>
              <a:buFont typeface="Courier New" pitchFamily="49" charset="0"/>
              <a:buChar char="o"/>
            </a:pPr>
            <a:endParaRPr lang="en-GB" sz="25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GB" sz="2500" dirty="0">
                <a:solidFill>
                  <a:schemeClr val="bg1"/>
                </a:solidFill>
              </a:rPr>
              <a:t>Record date, title and comment </a:t>
            </a:r>
            <a:endParaRPr lang="en-GB" sz="2500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dirty="0" smtClean="0">
                <a:solidFill>
                  <a:schemeClr val="bg1"/>
                </a:solidFill>
              </a:rPr>
              <a:t>    in Reading </a:t>
            </a:r>
            <a:r>
              <a:rPr lang="en-GB" sz="2500" dirty="0">
                <a:solidFill>
                  <a:schemeClr val="bg1"/>
                </a:solidFill>
              </a:rPr>
              <a:t>Record </a:t>
            </a:r>
            <a:r>
              <a:rPr lang="en-GB" sz="2500" dirty="0" smtClean="0">
                <a:solidFill>
                  <a:schemeClr val="bg1"/>
                </a:solidFill>
              </a:rPr>
              <a:t>book.</a:t>
            </a:r>
            <a:endParaRPr lang="en-GB" sz="2500" dirty="0">
              <a:solidFill>
                <a:schemeClr val="bg1"/>
              </a:solidFill>
            </a:endParaRPr>
          </a:p>
          <a:p>
            <a:pPr>
              <a:buFont typeface="Courier New" pitchFamily="49" charset="0"/>
              <a:buChar char="o"/>
            </a:pPr>
            <a:endParaRPr lang="en-GB" sz="2500" dirty="0">
              <a:solidFill>
                <a:schemeClr val="bg1"/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en-GB" sz="2500" dirty="0">
                <a:solidFill>
                  <a:schemeClr val="bg1"/>
                </a:solidFill>
              </a:rPr>
              <a:t>One book at a time please, speak to teacher </a:t>
            </a:r>
            <a:endParaRPr lang="en-GB" sz="25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500" dirty="0" smtClean="0">
                <a:solidFill>
                  <a:schemeClr val="bg1"/>
                </a:solidFill>
              </a:rPr>
              <a:t>    if you have individual questions.</a:t>
            </a:r>
            <a:endParaRPr lang="en-GB" sz="25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25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7" b="99713" l="577" r="98077">
                        <a14:foregroundMark x1="21154" y1="38109" x2="21154" y2="381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639" y="3006700"/>
            <a:ext cx="2467667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150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39" y="340588"/>
            <a:ext cx="8694936" cy="946517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Year 2 Essentials: Home Learning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007" y="1422524"/>
            <a:ext cx="8722194" cy="4994376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endParaRPr lang="en-GB" sz="2000" b="1" dirty="0" smtClean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GB" sz="2000" b="1" dirty="0" smtClean="0">
                <a:solidFill>
                  <a:schemeClr val="bg1"/>
                </a:solidFill>
              </a:rPr>
              <a:t>Regular </a:t>
            </a:r>
            <a:r>
              <a:rPr lang="en-GB" sz="2000" b="1" dirty="0">
                <a:solidFill>
                  <a:schemeClr val="bg1"/>
                </a:solidFill>
              </a:rPr>
              <a:t>reading </a:t>
            </a:r>
            <a:r>
              <a:rPr lang="en-GB" sz="2000" dirty="0">
                <a:solidFill>
                  <a:schemeClr val="bg1"/>
                </a:solidFill>
              </a:rPr>
              <a:t>and assigned </a:t>
            </a:r>
            <a:r>
              <a:rPr lang="en-GB" sz="2000" dirty="0" smtClean="0">
                <a:solidFill>
                  <a:schemeClr val="bg1"/>
                </a:solidFill>
              </a:rPr>
              <a:t>homework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endParaRPr lang="en-GB" sz="900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GB" sz="2000" b="1" dirty="0">
                <a:solidFill>
                  <a:schemeClr val="bg1"/>
                </a:solidFill>
              </a:rPr>
              <a:t>Assigned homework </a:t>
            </a:r>
            <a:r>
              <a:rPr lang="en-GB" sz="2000" dirty="0">
                <a:solidFill>
                  <a:schemeClr val="bg1"/>
                </a:solidFill>
              </a:rPr>
              <a:t>will be related  to learning in school.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GB" sz="2000" dirty="0">
                <a:solidFill>
                  <a:schemeClr val="bg1"/>
                </a:solidFill>
              </a:rPr>
              <a:t>Homework may be research, </a:t>
            </a:r>
            <a:r>
              <a:rPr lang="en-GB" sz="2000" dirty="0" smtClean="0">
                <a:solidFill>
                  <a:schemeClr val="bg1"/>
                </a:solidFill>
              </a:rPr>
              <a:t>writing, maths or </a:t>
            </a:r>
            <a:r>
              <a:rPr lang="en-GB" sz="2000" dirty="0">
                <a:solidFill>
                  <a:schemeClr val="bg1"/>
                </a:solidFill>
              </a:rPr>
              <a:t>discussion </a:t>
            </a:r>
            <a:r>
              <a:rPr lang="en-GB" sz="2000" dirty="0" smtClean="0">
                <a:solidFill>
                  <a:schemeClr val="bg1"/>
                </a:solidFill>
              </a:rPr>
              <a:t>based.  Please </a:t>
            </a:r>
            <a:r>
              <a:rPr lang="en-GB" sz="2000" dirty="0">
                <a:solidFill>
                  <a:schemeClr val="bg1"/>
                </a:solidFill>
              </a:rPr>
              <a:t>support your children and record a comment in the homework book</a:t>
            </a:r>
            <a:r>
              <a:rPr lang="en-GB" sz="2000" dirty="0" smtClean="0">
                <a:solidFill>
                  <a:schemeClr val="bg1"/>
                </a:solidFill>
              </a:rPr>
              <a:t>.  Usually </a:t>
            </a:r>
            <a:r>
              <a:rPr lang="en-GB" sz="2000" dirty="0">
                <a:solidFill>
                  <a:schemeClr val="bg1"/>
                </a:solidFill>
              </a:rPr>
              <a:t>handed out on a Thursday and returned by Tuesday morning please.</a:t>
            </a:r>
            <a:r>
              <a:rPr lang="en-GB" sz="2000" b="1" dirty="0">
                <a:solidFill>
                  <a:schemeClr val="bg1"/>
                </a:solidFill>
              </a:rPr>
              <a:t> </a:t>
            </a:r>
            <a:r>
              <a:rPr lang="en-GB" sz="2000" b="1" dirty="0" smtClean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GB" sz="2000" b="1" i="1" dirty="0" smtClean="0">
                <a:solidFill>
                  <a:schemeClr val="bg1"/>
                </a:solidFill>
              </a:rPr>
              <a:t>See Home Learning Policy on website.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endParaRPr lang="en-GB" sz="900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GB" sz="2000" b="1" dirty="0">
                <a:solidFill>
                  <a:schemeClr val="bg1"/>
                </a:solidFill>
              </a:rPr>
              <a:t>Handwriting sheets </a:t>
            </a:r>
            <a:r>
              <a:rPr lang="en-GB" sz="2000" dirty="0">
                <a:solidFill>
                  <a:schemeClr val="bg1"/>
                </a:solidFill>
              </a:rPr>
              <a:t>which re-inforce weekly class-based learning </a:t>
            </a:r>
            <a:r>
              <a:rPr lang="en-GB" sz="2000" dirty="0" smtClean="0">
                <a:solidFill>
                  <a:schemeClr val="bg1"/>
                </a:solidFill>
              </a:rPr>
              <a:t>will </a:t>
            </a:r>
            <a:r>
              <a:rPr lang="en-GB" sz="2000" dirty="0">
                <a:solidFill>
                  <a:schemeClr val="bg1"/>
                </a:solidFill>
              </a:rPr>
              <a:t>come </a:t>
            </a:r>
            <a:r>
              <a:rPr lang="en-GB" sz="2000" dirty="0" smtClean="0">
                <a:solidFill>
                  <a:schemeClr val="bg1"/>
                </a:solidFill>
              </a:rPr>
              <a:t>home in Handwriting Folder.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endParaRPr lang="en-GB" sz="900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GB" sz="2000" b="1" dirty="0" smtClean="0">
                <a:solidFill>
                  <a:schemeClr val="bg1"/>
                </a:solidFill>
              </a:rPr>
              <a:t>Spelling </a:t>
            </a:r>
            <a:r>
              <a:rPr lang="en-GB" sz="2000" b="1" dirty="0">
                <a:solidFill>
                  <a:schemeClr val="bg1"/>
                </a:solidFill>
              </a:rPr>
              <a:t>practice </a:t>
            </a:r>
            <a:r>
              <a:rPr lang="en-GB" sz="2000" dirty="0">
                <a:solidFill>
                  <a:schemeClr val="bg1"/>
                </a:solidFill>
              </a:rPr>
              <a:t>is covered through daily phonics teaching, literacy and handwriting sessions</a:t>
            </a:r>
            <a:r>
              <a:rPr lang="en-GB" sz="2000" dirty="0" smtClean="0">
                <a:solidFill>
                  <a:schemeClr val="bg1"/>
                </a:solidFill>
              </a:rPr>
              <a:t>. A list of words will come home for you to practise, although we do not usually have formal spelling tests.</a:t>
            </a:r>
            <a:endParaRPr lang="en-GB" sz="2000" dirty="0">
              <a:solidFill>
                <a:schemeClr val="bg1"/>
              </a:solidFill>
            </a:endParaRPr>
          </a:p>
          <a:p>
            <a:pPr>
              <a:buFont typeface="Courier New" pitchFamily="49" charset="0"/>
              <a:buChar char="o"/>
            </a:pPr>
            <a:endParaRPr lang="en-GB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36872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830" y="340588"/>
            <a:ext cx="7266131" cy="946517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Year 2 Essentials: PE kits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0531" y="1667636"/>
            <a:ext cx="7930780" cy="4570940"/>
          </a:xfrm>
        </p:spPr>
        <p:txBody>
          <a:bodyPr>
            <a:normAutofit fontScale="85000" lnSpcReduction="20000"/>
          </a:bodyPr>
          <a:lstStyle/>
          <a:p>
            <a:pPr>
              <a:buFont typeface="Courier New" pitchFamily="49" charset="0"/>
              <a:buChar char="o"/>
            </a:pPr>
            <a:r>
              <a:rPr lang="en-GB" sz="2500" dirty="0">
                <a:solidFill>
                  <a:schemeClr val="bg1"/>
                </a:solidFill>
              </a:rPr>
              <a:t>Kit contains: </a:t>
            </a:r>
            <a:r>
              <a:rPr lang="en-GB" sz="2500" b="1" i="1" u="sng" dirty="0">
                <a:solidFill>
                  <a:schemeClr val="bg1"/>
                </a:solidFill>
              </a:rPr>
              <a:t>all named</a:t>
            </a:r>
            <a:r>
              <a:rPr lang="en-GB" sz="2500" dirty="0">
                <a:solidFill>
                  <a:schemeClr val="bg1"/>
                </a:solidFill>
              </a:rPr>
              <a:t> t-shirt, long-sleeved top, shorts, jogging bottoms, plimsolls or trainers, spare socks</a:t>
            </a:r>
            <a:r>
              <a:rPr lang="en-GB" sz="2500" dirty="0" smtClean="0">
                <a:solidFill>
                  <a:schemeClr val="bg1"/>
                </a:solidFill>
              </a:rPr>
              <a:t>.  </a:t>
            </a:r>
            <a:endParaRPr lang="en-GB" sz="2500" dirty="0">
              <a:solidFill>
                <a:schemeClr val="bg1"/>
              </a:solidFill>
            </a:endParaRPr>
          </a:p>
          <a:p>
            <a:pPr>
              <a:buFont typeface="Courier New" pitchFamily="49" charset="0"/>
              <a:buChar char="o"/>
            </a:pPr>
            <a:endParaRPr lang="en-GB" sz="1600" dirty="0" smtClean="0">
              <a:solidFill>
                <a:schemeClr val="bg1"/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en-GB" sz="2500" dirty="0" smtClean="0">
                <a:solidFill>
                  <a:schemeClr val="bg1"/>
                </a:solidFill>
              </a:rPr>
              <a:t>School clothing is available to order and includes </a:t>
            </a:r>
          </a:p>
          <a:p>
            <a:pPr>
              <a:buFont typeface="Courier New" pitchFamily="49" charset="0"/>
              <a:buChar char="o"/>
            </a:pPr>
            <a:r>
              <a:rPr lang="en-GB" sz="2500" dirty="0" smtClean="0">
                <a:solidFill>
                  <a:schemeClr val="bg1"/>
                </a:solidFill>
              </a:rPr>
              <a:t>PE kit items, bags </a:t>
            </a:r>
            <a:r>
              <a:rPr lang="en-GB" sz="2500" dirty="0" err="1" smtClean="0">
                <a:solidFill>
                  <a:schemeClr val="bg1"/>
                </a:solidFill>
              </a:rPr>
              <a:t>etc</a:t>
            </a:r>
            <a:endParaRPr lang="en-GB" sz="2500" dirty="0">
              <a:solidFill>
                <a:schemeClr val="bg1"/>
              </a:solidFill>
            </a:endParaRPr>
          </a:p>
          <a:p>
            <a:pPr>
              <a:buFont typeface="Courier New" pitchFamily="49" charset="0"/>
              <a:buChar char="o"/>
            </a:pPr>
            <a:endParaRPr lang="en-GB" sz="1600" dirty="0">
              <a:solidFill>
                <a:schemeClr val="bg1"/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en-GB" sz="2500" dirty="0">
                <a:solidFill>
                  <a:schemeClr val="bg1"/>
                </a:solidFill>
              </a:rPr>
              <a:t>Clothes that are easy to manage independently.</a:t>
            </a:r>
          </a:p>
          <a:p>
            <a:pPr>
              <a:buFont typeface="Courier New" pitchFamily="49" charset="0"/>
              <a:buChar char="o"/>
            </a:pPr>
            <a:endParaRPr lang="en-GB" sz="1600" dirty="0">
              <a:solidFill>
                <a:schemeClr val="bg1"/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en-GB" sz="2500" dirty="0">
                <a:solidFill>
                  <a:schemeClr val="bg1"/>
                </a:solidFill>
              </a:rPr>
              <a:t>Long hair tied back, </a:t>
            </a:r>
            <a:r>
              <a:rPr lang="en-GB" sz="2500" b="1" dirty="0">
                <a:solidFill>
                  <a:schemeClr val="bg1"/>
                </a:solidFill>
              </a:rPr>
              <a:t>no </a:t>
            </a:r>
            <a:r>
              <a:rPr lang="en-GB" sz="2500" b="1" dirty="0" smtClean="0">
                <a:solidFill>
                  <a:schemeClr val="bg1"/>
                </a:solidFill>
              </a:rPr>
              <a:t>jewellery.</a:t>
            </a:r>
          </a:p>
          <a:p>
            <a:pPr>
              <a:buFont typeface="Courier New" pitchFamily="49" charset="0"/>
              <a:buChar char="o"/>
            </a:pPr>
            <a:endParaRPr lang="en-GB" sz="1500" dirty="0">
              <a:solidFill>
                <a:schemeClr val="bg1"/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en-GB" sz="2500" dirty="0">
                <a:solidFill>
                  <a:schemeClr val="bg1"/>
                </a:solidFill>
              </a:rPr>
              <a:t>Remember to check shoe sizes </a:t>
            </a:r>
            <a:endParaRPr lang="en-GB" sz="25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500" dirty="0">
                <a:solidFill>
                  <a:schemeClr val="bg1"/>
                </a:solidFill>
              </a:rPr>
              <a:t> </a:t>
            </a:r>
            <a:r>
              <a:rPr lang="en-GB" sz="2500" dirty="0" smtClean="0">
                <a:solidFill>
                  <a:schemeClr val="bg1"/>
                </a:solidFill>
              </a:rPr>
              <a:t>   regularly </a:t>
            </a:r>
            <a:r>
              <a:rPr lang="en-GB" sz="2500" dirty="0">
                <a:solidFill>
                  <a:schemeClr val="bg1"/>
                </a:solidFill>
              </a:rPr>
              <a:t>please.</a:t>
            </a:r>
          </a:p>
          <a:p>
            <a:pPr marL="0" indent="0">
              <a:buNone/>
            </a:pPr>
            <a:endParaRPr lang="en-GB" sz="25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880" y="4662884"/>
            <a:ext cx="1563034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613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830" y="340588"/>
            <a:ext cx="7266131" cy="946517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Year 2 General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9421" y="1667636"/>
            <a:ext cx="7671890" cy="4718391"/>
          </a:xfrm>
        </p:spPr>
        <p:txBody>
          <a:bodyPr>
            <a:normAutofit fontScale="92500" lnSpcReduction="20000"/>
          </a:bodyPr>
          <a:lstStyle/>
          <a:p>
            <a:pPr>
              <a:buFont typeface="Courier New" pitchFamily="49" charset="0"/>
              <a:buChar char="o"/>
            </a:pPr>
            <a:r>
              <a:rPr lang="en-GB" sz="2500" b="1" dirty="0">
                <a:solidFill>
                  <a:schemeClr val="bg1"/>
                </a:solidFill>
              </a:rPr>
              <a:t>Early Morning Work: </a:t>
            </a:r>
            <a:r>
              <a:rPr lang="en-GB" sz="2500" dirty="0">
                <a:solidFill>
                  <a:schemeClr val="bg1"/>
                </a:solidFill>
              </a:rPr>
              <a:t>may be a literacy or numeracy based activity, may be </a:t>
            </a:r>
            <a:r>
              <a:rPr lang="en-GB" sz="2500" dirty="0" smtClean="0">
                <a:solidFill>
                  <a:schemeClr val="bg1"/>
                </a:solidFill>
              </a:rPr>
              <a:t>responding to feedback marking, </a:t>
            </a:r>
            <a:r>
              <a:rPr lang="en-GB" sz="2500" dirty="0">
                <a:solidFill>
                  <a:schemeClr val="bg1"/>
                </a:solidFill>
              </a:rPr>
              <a:t>or reading quietly.  We </a:t>
            </a:r>
            <a:r>
              <a:rPr lang="en-GB" sz="2500" dirty="0" smtClean="0">
                <a:solidFill>
                  <a:schemeClr val="bg1"/>
                </a:solidFill>
              </a:rPr>
              <a:t>aim </a:t>
            </a:r>
            <a:r>
              <a:rPr lang="en-GB" sz="2500" dirty="0">
                <a:solidFill>
                  <a:schemeClr val="bg1"/>
                </a:solidFill>
              </a:rPr>
              <a:t>for a quiet, calm start to the day. </a:t>
            </a:r>
          </a:p>
          <a:p>
            <a:pPr>
              <a:buFont typeface="Courier New" pitchFamily="49" charset="0"/>
              <a:buChar char="o"/>
            </a:pPr>
            <a:endParaRPr lang="en-GB" sz="12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GB" sz="2500" b="1" dirty="0" smtClean="0">
                <a:solidFill>
                  <a:schemeClr val="bg1"/>
                </a:solidFill>
              </a:rPr>
              <a:t>Letters and notices: </a:t>
            </a:r>
            <a:r>
              <a:rPr lang="en-GB" sz="2500" dirty="0" smtClean="0">
                <a:solidFill>
                  <a:schemeClr val="bg1"/>
                </a:solidFill>
              </a:rPr>
              <a:t>Most information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dirty="0" smtClean="0">
                <a:solidFill>
                  <a:schemeClr val="bg1"/>
                </a:solidFill>
              </a:rPr>
              <a:t>   will be via </a:t>
            </a:r>
            <a:r>
              <a:rPr lang="en-GB" sz="2500" dirty="0" err="1" smtClean="0">
                <a:solidFill>
                  <a:schemeClr val="bg1"/>
                </a:solidFill>
              </a:rPr>
              <a:t>ParentMail</a:t>
            </a:r>
            <a:r>
              <a:rPr lang="en-GB" sz="2500" dirty="0" smtClean="0">
                <a:solidFill>
                  <a:schemeClr val="bg1"/>
                </a:solidFill>
              </a:rPr>
              <a:t>.  Please sign up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dirty="0" smtClean="0">
                <a:solidFill>
                  <a:schemeClr val="bg1"/>
                </a:solidFill>
              </a:rPr>
              <a:t>   if you have not already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dirty="0">
                <a:solidFill>
                  <a:schemeClr val="bg1"/>
                </a:solidFill>
              </a:rPr>
              <a:t> </a:t>
            </a:r>
            <a:r>
              <a:rPr lang="en-GB" sz="2500" dirty="0" smtClean="0">
                <a:solidFill>
                  <a:schemeClr val="bg1"/>
                </a:solidFill>
              </a:rPr>
              <a:t>  done so.</a:t>
            </a:r>
            <a:r>
              <a:rPr lang="en-GB" sz="2500" b="1" dirty="0">
                <a:solidFill>
                  <a:schemeClr val="bg1"/>
                </a:solidFill>
              </a:rPr>
              <a:t> </a:t>
            </a:r>
            <a:endParaRPr lang="en-GB" sz="2500" b="1" dirty="0" smtClean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GB" sz="2500" b="1" dirty="0" smtClean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GB" sz="2500" b="1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2500" b="1" dirty="0" smtClean="0">
                <a:solidFill>
                  <a:schemeClr val="bg1"/>
                </a:solidFill>
              </a:rPr>
              <a:t>Birthday </a:t>
            </a:r>
            <a:r>
              <a:rPr lang="en-GB" sz="2500" b="1" dirty="0">
                <a:solidFill>
                  <a:schemeClr val="bg1"/>
                </a:solidFill>
              </a:rPr>
              <a:t>list</a:t>
            </a:r>
            <a:r>
              <a:rPr lang="en-GB" sz="2500" dirty="0">
                <a:solidFill>
                  <a:schemeClr val="bg1"/>
                </a:solidFill>
              </a:rPr>
              <a:t>: rather than sweets please have a look at the list on the door - only if you wish, there is no expectation for you to send in anything at all!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GB" sz="25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25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966" l="678" r="98644">
                        <a14:foregroundMark x1="47797" y1="43103" x2="47797" y2="43103"/>
                        <a14:foregroundMark x1="75593" y1="56207" x2="75593" y2="56207"/>
                        <a14:foregroundMark x1="56949" y1="44138" x2="56949" y2="441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799" y="2934692"/>
            <a:ext cx="1171992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135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Year 2 Helping at Home</a:t>
            </a:r>
            <a:br>
              <a:rPr lang="en-GB" b="1" dirty="0" smtClean="0">
                <a:solidFill>
                  <a:schemeClr val="bg1"/>
                </a:solidFill>
              </a:rPr>
            </a:br>
            <a:r>
              <a:rPr lang="en-GB" b="1" dirty="0" smtClean="0">
                <a:solidFill>
                  <a:schemeClr val="bg1"/>
                </a:solidFill>
              </a:rPr>
              <a:t>Key Maths Skills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999" y="1854572"/>
            <a:ext cx="7704855" cy="4320479"/>
          </a:xfrm>
        </p:spPr>
        <p:txBody>
          <a:bodyPr>
            <a:normAutofit fontScale="85000" lnSpcReduction="20000"/>
          </a:bodyPr>
          <a:lstStyle/>
          <a:p>
            <a:pPr>
              <a:buFont typeface="Courier New" pitchFamily="49" charset="0"/>
              <a:buChar char="o"/>
            </a:pPr>
            <a:r>
              <a:rPr lang="en-GB" sz="2500" dirty="0">
                <a:solidFill>
                  <a:schemeClr val="bg1"/>
                </a:solidFill>
              </a:rPr>
              <a:t>Learn the times tables: start with 2x, 5x and 10x then move on to 4x (double the 2x) and the 3x.</a:t>
            </a:r>
          </a:p>
          <a:p>
            <a:pPr>
              <a:buFont typeface="Courier New" pitchFamily="49" charset="0"/>
              <a:buChar char="o"/>
            </a:pPr>
            <a:endParaRPr lang="en-GB" sz="2500" dirty="0">
              <a:solidFill>
                <a:schemeClr val="bg1"/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en-GB" sz="2500" dirty="0">
                <a:solidFill>
                  <a:schemeClr val="bg1"/>
                </a:solidFill>
              </a:rPr>
              <a:t>Learn number bonds to 10: 0+10, 1+9, 2+8 </a:t>
            </a:r>
            <a:r>
              <a:rPr lang="en-GB" sz="2500" dirty="0" err="1">
                <a:solidFill>
                  <a:schemeClr val="bg1"/>
                </a:solidFill>
              </a:rPr>
              <a:t>etc</a:t>
            </a:r>
            <a:r>
              <a:rPr lang="en-GB" sz="2500" dirty="0">
                <a:solidFill>
                  <a:schemeClr val="bg1"/>
                </a:solidFill>
              </a:rPr>
              <a:t> and extend to 20</a:t>
            </a:r>
          </a:p>
          <a:p>
            <a:pPr>
              <a:buFont typeface="Courier New" pitchFamily="49" charset="0"/>
              <a:buChar char="o"/>
            </a:pPr>
            <a:endParaRPr lang="en-GB" sz="2500" dirty="0">
              <a:solidFill>
                <a:schemeClr val="bg1"/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en-GB" sz="2500" dirty="0">
                <a:solidFill>
                  <a:schemeClr val="bg1"/>
                </a:solidFill>
              </a:rPr>
              <a:t>Learn number facts for all numbers to 10: </a:t>
            </a:r>
            <a:endParaRPr lang="en-GB" sz="25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500" dirty="0" smtClean="0">
                <a:solidFill>
                  <a:schemeClr val="bg1"/>
                </a:solidFill>
              </a:rPr>
              <a:t>   all </a:t>
            </a:r>
            <a:r>
              <a:rPr lang="en-GB" sz="2500" dirty="0">
                <a:solidFill>
                  <a:schemeClr val="bg1"/>
                </a:solidFill>
              </a:rPr>
              <a:t>addition and subtraction sums for a given number </a:t>
            </a:r>
            <a:endParaRPr lang="en-GB" sz="25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500" dirty="0" smtClean="0">
                <a:solidFill>
                  <a:schemeClr val="bg1"/>
                </a:solidFill>
              </a:rPr>
              <a:t>    (</a:t>
            </a:r>
            <a:r>
              <a:rPr lang="en-GB" sz="2500" dirty="0">
                <a:solidFill>
                  <a:schemeClr val="bg1"/>
                </a:solidFill>
              </a:rPr>
              <a:t>7 =   0+7  1+6  2+5  3+4  4+3  5+2  6+1  7+0)</a:t>
            </a:r>
          </a:p>
          <a:p>
            <a:pPr>
              <a:buFont typeface="Courier New" pitchFamily="49" charset="0"/>
              <a:buChar char="o"/>
            </a:pPr>
            <a:endParaRPr lang="en-GB" sz="2500" dirty="0">
              <a:solidFill>
                <a:schemeClr val="bg1"/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en-GB" sz="2500" dirty="0">
                <a:solidFill>
                  <a:schemeClr val="bg1"/>
                </a:solidFill>
              </a:rPr>
              <a:t>Practise telling the time, analogue and digital.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690" l="839" r="991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727" y="558428"/>
            <a:ext cx="1741185" cy="1179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950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Year 2 Helping at Home</a:t>
            </a:r>
            <a:br>
              <a:rPr lang="en-GB" b="1" dirty="0" smtClean="0">
                <a:solidFill>
                  <a:schemeClr val="bg1"/>
                </a:solidFill>
              </a:rPr>
            </a:br>
            <a:r>
              <a:rPr lang="en-GB" b="1" dirty="0" smtClean="0">
                <a:solidFill>
                  <a:schemeClr val="bg1"/>
                </a:solidFill>
              </a:rPr>
              <a:t>Key English Skills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0530" y="1888810"/>
            <a:ext cx="7671890" cy="3907418"/>
          </a:xfrm>
        </p:spPr>
        <p:txBody>
          <a:bodyPr>
            <a:normAutofit fontScale="92500" lnSpcReduction="20000"/>
          </a:bodyPr>
          <a:lstStyle/>
          <a:p>
            <a:pPr>
              <a:buFont typeface="Courier New" pitchFamily="49" charset="0"/>
              <a:buChar char="o"/>
            </a:pPr>
            <a:r>
              <a:rPr lang="en-GB" sz="2500" dirty="0">
                <a:solidFill>
                  <a:schemeClr val="bg1"/>
                </a:solidFill>
              </a:rPr>
              <a:t>Read </a:t>
            </a:r>
            <a:r>
              <a:rPr lang="en-GB" sz="2500" dirty="0" smtClean="0">
                <a:solidFill>
                  <a:schemeClr val="bg1"/>
                </a:solidFill>
              </a:rPr>
              <a:t>regularly (see Tips for Reading hand out).</a:t>
            </a:r>
            <a:endParaRPr lang="en-GB" sz="2500" dirty="0">
              <a:solidFill>
                <a:schemeClr val="bg1"/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en-GB" sz="2500" dirty="0">
                <a:solidFill>
                  <a:schemeClr val="bg1"/>
                </a:solidFill>
              </a:rPr>
              <a:t>Write at every opportunity (lists, letters, labels, for play and real-life purposes).</a:t>
            </a:r>
          </a:p>
          <a:p>
            <a:pPr>
              <a:buFont typeface="Courier New" pitchFamily="49" charset="0"/>
              <a:buChar char="o"/>
            </a:pPr>
            <a:r>
              <a:rPr lang="en-GB" sz="2500" dirty="0">
                <a:solidFill>
                  <a:schemeClr val="bg1"/>
                </a:solidFill>
              </a:rPr>
              <a:t>Learn the key, high frequency words, children need to be able to read and spell these words</a:t>
            </a:r>
            <a:r>
              <a:rPr lang="en-GB" sz="2500" dirty="0" smtClean="0">
                <a:solidFill>
                  <a:schemeClr val="bg1"/>
                </a:solidFill>
              </a:rPr>
              <a:t>.</a:t>
            </a:r>
          </a:p>
          <a:p>
            <a:pPr>
              <a:buFont typeface="Courier New" pitchFamily="49" charset="0"/>
              <a:buChar char="o"/>
            </a:pPr>
            <a:r>
              <a:rPr lang="en-GB" sz="2500" dirty="0" smtClean="0">
                <a:solidFill>
                  <a:schemeClr val="bg1"/>
                </a:solidFill>
              </a:rPr>
              <a:t>Children may be given individual target words to practise at home, in response to teacher marking. </a:t>
            </a:r>
            <a:endParaRPr lang="en-GB" sz="2500" dirty="0">
              <a:solidFill>
                <a:schemeClr val="bg1"/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en-GB" sz="2500" dirty="0">
                <a:solidFill>
                  <a:schemeClr val="bg1"/>
                </a:solidFill>
              </a:rPr>
              <a:t>Check for correct letter </a:t>
            </a:r>
            <a:r>
              <a:rPr lang="en-GB" sz="2500" dirty="0" smtClean="0">
                <a:solidFill>
                  <a:schemeClr val="bg1"/>
                </a:solidFill>
              </a:rPr>
              <a:t>formation: use the handwriting sheets sent home with the weekly homework.</a:t>
            </a:r>
            <a:endParaRPr lang="en-GB" sz="2500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22" b="98237" l="1292" r="98708">
                        <a14:foregroundMark x1="42377" y1="79647" x2="42377" y2="79647"/>
                        <a14:foregroundMark x1="44703" y1="78846" x2="44703" y2="78846"/>
                        <a14:foregroundMark x1="44703" y1="77083" x2="44703" y2="77083"/>
                        <a14:foregroundMark x1="47287" y1="76763" x2="47287" y2="76763"/>
                        <a14:foregroundMark x1="57623" y1="81410" x2="57623" y2="81410"/>
                        <a14:foregroundMark x1="62016" y1="82372" x2="62016" y2="82372"/>
                        <a14:foregroundMark x1="48579" y1="92949" x2="48579" y2="92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815" y="342403"/>
            <a:ext cx="995062" cy="1604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023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830" y="340588"/>
            <a:ext cx="7266131" cy="946517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Year 2 Individual Targets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055" y="1422524"/>
            <a:ext cx="8151080" cy="4994376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en-GB" sz="2500" dirty="0" smtClean="0">
                <a:solidFill>
                  <a:schemeClr val="bg1"/>
                </a:solidFill>
              </a:rPr>
              <a:t>Individual targets were set by the Year One teachers and included in the end of year report.</a:t>
            </a:r>
          </a:p>
          <a:p>
            <a:pPr>
              <a:buFont typeface="Courier New" pitchFamily="49" charset="0"/>
              <a:buChar char="o"/>
            </a:pPr>
            <a:endParaRPr lang="en-GB" sz="1200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GB" sz="2500" dirty="0" smtClean="0">
                <a:solidFill>
                  <a:schemeClr val="bg1"/>
                </a:solidFill>
              </a:rPr>
              <a:t>Targets will be reviewed before the end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dirty="0" smtClean="0">
                <a:solidFill>
                  <a:schemeClr val="bg1"/>
                </a:solidFill>
              </a:rPr>
              <a:t>    of this half term and new targets set.</a:t>
            </a:r>
          </a:p>
          <a:p>
            <a:pPr>
              <a:buFont typeface="Courier New" pitchFamily="49" charset="0"/>
              <a:buChar char="o"/>
            </a:pPr>
            <a:endParaRPr lang="en-GB" sz="1200" dirty="0">
              <a:solidFill>
                <a:schemeClr val="bg1"/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en-GB" sz="2500" dirty="0" smtClean="0">
                <a:solidFill>
                  <a:schemeClr val="bg1"/>
                </a:solidFill>
              </a:rPr>
              <a:t>Use the targets as a prompt when completing homework, reading or practising keywords.</a:t>
            </a:r>
          </a:p>
          <a:p>
            <a:pPr>
              <a:buFont typeface="Courier New" pitchFamily="49" charset="0"/>
              <a:buChar char="o"/>
            </a:pPr>
            <a:r>
              <a:rPr lang="en-GB" sz="2500" dirty="0" smtClean="0">
                <a:solidFill>
                  <a:schemeClr val="bg1"/>
                </a:solidFill>
              </a:rPr>
              <a:t>Targets based on the National Curriculum expectations for the end of Key Stage One.</a:t>
            </a:r>
            <a:endParaRPr lang="en-GB" sz="2500" dirty="0">
              <a:solidFill>
                <a:schemeClr val="bg1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783" y="558428"/>
            <a:ext cx="1199459" cy="1078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02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655</TotalTime>
  <Words>946</Words>
  <Application>Microsoft Office PowerPoint</Application>
  <PresentationFormat>Custom</PresentationFormat>
  <Paragraphs>156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Summer</vt:lpstr>
      <vt:lpstr>New to Year 2</vt:lpstr>
      <vt:lpstr>Year 2 Essentials: Every Day</vt:lpstr>
      <vt:lpstr>Year 2 Essentials: Reading</vt:lpstr>
      <vt:lpstr>Year 2 Essentials: Home Learning</vt:lpstr>
      <vt:lpstr>Year 2 Essentials: PE kits</vt:lpstr>
      <vt:lpstr>Year 2 General</vt:lpstr>
      <vt:lpstr>Year 2 Helping at Home Key Maths Skills</vt:lpstr>
      <vt:lpstr>Year 2 Helping at Home Key English Skills</vt:lpstr>
      <vt:lpstr>Year 2 Individual Targets</vt:lpstr>
      <vt:lpstr>Year 2 Attitudes to Learning</vt:lpstr>
      <vt:lpstr>Thank you for all your support!</vt:lpstr>
      <vt:lpstr>Finally - take the information: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to Year 2</dc:title>
  <dc:creator>kkowalska</dc:creator>
  <cp:lastModifiedBy>k</cp:lastModifiedBy>
  <cp:revision>39</cp:revision>
  <cp:lastPrinted>2016-09-08T12:19:29Z</cp:lastPrinted>
  <dcterms:created xsi:type="dcterms:W3CDTF">2012-09-13T12:20:37Z</dcterms:created>
  <dcterms:modified xsi:type="dcterms:W3CDTF">2016-09-15T08:48:09Z</dcterms:modified>
</cp:coreProperties>
</file>